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893" r:id="rId2"/>
    <p:sldId id="977" r:id="rId3"/>
    <p:sldId id="915" r:id="rId4"/>
    <p:sldId id="939" r:id="rId5"/>
    <p:sldId id="938" r:id="rId6"/>
    <p:sldId id="1338" r:id="rId7"/>
    <p:sldId id="968" r:id="rId8"/>
    <p:sldId id="979" r:id="rId9"/>
    <p:sldId id="287" r:id="rId10"/>
    <p:sldId id="568" r:id="rId11"/>
    <p:sldId id="259" r:id="rId12"/>
    <p:sldId id="569" r:id="rId13"/>
    <p:sldId id="976" r:id="rId14"/>
    <p:sldId id="966" r:id="rId15"/>
    <p:sldId id="1344" r:id="rId16"/>
    <p:sldId id="971" r:id="rId17"/>
    <p:sldId id="984" r:id="rId18"/>
    <p:sldId id="983" r:id="rId19"/>
    <p:sldId id="1307" r:id="rId20"/>
    <p:sldId id="1309" r:id="rId21"/>
    <p:sldId id="1308" r:id="rId22"/>
    <p:sldId id="1343" r:id="rId23"/>
    <p:sldId id="1346" r:id="rId24"/>
    <p:sldId id="897" r:id="rId25"/>
    <p:sldId id="896" r:id="rId26"/>
    <p:sldId id="975" r:id="rId27"/>
    <p:sldId id="973" r:id="rId28"/>
    <p:sldId id="1347" r:id="rId29"/>
    <p:sldId id="1348" r:id="rId30"/>
    <p:sldId id="1349" r:id="rId31"/>
    <p:sldId id="1350" r:id="rId32"/>
    <p:sldId id="1305" r:id="rId33"/>
    <p:sldId id="1339" r:id="rId34"/>
    <p:sldId id="1345" r:id="rId35"/>
    <p:sldId id="889" r:id="rId36"/>
  </p:sldIdLst>
  <p:sldSz cx="9144000" cy="5143500" type="screen16x9"/>
  <p:notesSz cx="6985000" cy="9283700"/>
  <p:embeddedFontLst>
    <p:embeddedFont>
      <p:font typeface="Franklin Gothic Medium" panose="020B0603020102020204" pitchFamily="34" charset="0"/>
      <p:regular r:id="rId38"/>
      <p: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Black" panose="00000A00000000000000" pitchFamily="2" charset="0"/>
      <p:bold r:id="rId44"/>
    </p:embeddedFont>
    <p:embeddedFont>
      <p:font typeface="Montserrat ExtraBold" panose="00000900000000000000" pitchFamily="2" charset="0"/>
      <p:bold r:id="rId45"/>
      <p:boldItalic r:id="rId46"/>
    </p:embeddedFont>
    <p:embeddedFont>
      <p:font typeface="Montserrat Light" panose="00000400000000000000" pitchFamily="2" charset="0"/>
      <p:regular r:id="rId47"/>
      <p:italic r:id="rId48"/>
    </p:embeddedFont>
    <p:embeddedFont>
      <p:font typeface="Montserrat SemiBold" panose="00000700000000000000" pitchFamily="2" charset="0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Payan" initials="JP" lastIdx="1" clrIdx="0">
    <p:extLst>
      <p:ext uri="{19B8F6BF-5375-455C-9EA6-DF929625EA0E}">
        <p15:presenceInfo xmlns:p15="http://schemas.microsoft.com/office/powerpoint/2012/main" userId="0049e93d2917a5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989"/>
    <a:srgbClr val="FEB70D"/>
    <a:srgbClr val="004445"/>
    <a:srgbClr val="4D5ADA"/>
    <a:srgbClr val="737373"/>
    <a:srgbClr val="61186C"/>
    <a:srgbClr val="9FD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84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B67A8-491A-48FB-B801-ED25139AAD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CD97389-86EF-444D-8405-CAB71208D594}">
      <dgm:prSet phldrT="[Text]" custT="1"/>
      <dgm:spPr>
        <a:ln w="9525"/>
      </dgm:spPr>
      <dgm:t>
        <a:bodyPr anchor="t"/>
        <a:lstStyle/>
        <a:p>
          <a:pPr algn="ctr">
            <a:spcAft>
              <a:spcPts val="600"/>
            </a:spcAft>
          </a:pPr>
          <a:r>
            <a:rPr lang="en-US" sz="1600" b="1" dirty="0">
              <a:solidFill>
                <a:schemeClr val="accent4"/>
              </a:solidFill>
              <a:highlight>
                <a:srgbClr val="FEB70D"/>
              </a:highlight>
            </a:rPr>
            <a:t>324</a:t>
          </a:r>
          <a:r>
            <a:rPr lang="en-US" sz="1600" b="1" dirty="0">
              <a:solidFill>
                <a:schemeClr val="accent4"/>
              </a:solidFill>
            </a:rPr>
            <a:t> Homes Completed: Phase 1</a:t>
          </a:r>
        </a:p>
        <a:p>
          <a:pPr algn="ctr">
            <a:spcAft>
              <a:spcPts val="600"/>
            </a:spcAft>
          </a:pPr>
          <a:r>
            <a:rPr lang="en-US" sz="1000" b="0" dirty="0">
              <a:latin typeface="Montserrat Light" panose="00000400000000000000" pitchFamily="2" charset="0"/>
            </a:rPr>
            <a:t>Spring 2022-Summer 2023:  324 homes received </a:t>
          </a:r>
          <a:r>
            <a:rPr lang="en-US" sz="1000" dirty="0">
              <a:latin typeface="Montserrat Light" panose="00000400000000000000" pitchFamily="2" charset="0"/>
            </a:rPr>
            <a:t>a backwater valve and/or sump pump in following neighborhoods:</a:t>
          </a:r>
        </a:p>
        <a:p>
          <a:pPr algn="ctr">
            <a:spcAft>
              <a:spcPts val="600"/>
            </a:spcAft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</a:rPr>
            <a:t>Aviation Sub</a:t>
          </a:r>
        </a:p>
        <a:p>
          <a:pPr algn="ctr">
            <a:spcAft>
              <a:spcPct val="35000"/>
            </a:spcAft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</a:rPr>
            <a:t>Vitoria Park </a:t>
          </a:r>
        </a:p>
        <a:p>
          <a:pPr algn="ctr">
            <a:spcAft>
              <a:spcPct val="35000"/>
            </a:spcAft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</a:rPr>
            <a:t>Jefferson </a:t>
          </a:r>
          <a:r>
            <a:rPr lang="en-US" sz="1000" b="1" dirty="0">
              <a:solidFill>
                <a:schemeClr val="bg1"/>
              </a:solidFill>
              <a:latin typeface="Montserrat Light" panose="00000400000000000000" pitchFamily="2" charset="0"/>
            </a:rPr>
            <a:t>Chalmers </a:t>
          </a:r>
          <a:r>
            <a:rPr lang="en-US" sz="800" b="1" i="1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</a:p>
        <a:p>
          <a:pPr algn="ctr">
            <a:spcAft>
              <a:spcPct val="35000"/>
            </a:spcAft>
          </a:pPr>
          <a:r>
            <a:rPr lang="en-US" sz="1050" b="1" i="0" dirty="0">
              <a:solidFill>
                <a:schemeClr val="bg1"/>
              </a:solidFill>
              <a:latin typeface="Montserrat Light" panose="00000400000000000000" pitchFamily="2" charset="0"/>
            </a:rPr>
            <a:t>East English Village </a:t>
          </a:r>
          <a:r>
            <a:rPr lang="en-US" sz="800" b="1" i="1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  <a:endParaRPr lang="en-US" sz="800" b="1" i="0" dirty="0">
            <a:solidFill>
              <a:schemeClr val="bg1"/>
            </a:solidFill>
            <a:latin typeface="Montserrat Light" panose="00000400000000000000" pitchFamily="2" charset="0"/>
          </a:endParaRPr>
        </a:p>
        <a:p>
          <a:pPr algn="ctr">
            <a:spcAft>
              <a:spcPct val="35000"/>
            </a:spcAft>
          </a:pPr>
          <a:r>
            <a:rPr lang="en-US" sz="1050" b="1" i="0" dirty="0">
              <a:solidFill>
                <a:schemeClr val="bg1"/>
              </a:solidFill>
              <a:latin typeface="Montserrat Light" panose="00000400000000000000" pitchFamily="2" charset="0"/>
            </a:rPr>
            <a:t>Warrendale</a:t>
          </a:r>
          <a:r>
            <a:rPr lang="en-US" sz="800" b="1" i="0" dirty="0">
              <a:solidFill>
                <a:schemeClr val="bg1"/>
              </a:solidFill>
              <a:latin typeface="Montserrat Light" panose="00000400000000000000" pitchFamily="2" charset="0"/>
            </a:rPr>
            <a:t> </a:t>
          </a:r>
          <a:r>
            <a:rPr lang="en-US" sz="800" b="1" i="1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  <a:endParaRPr lang="en-US" sz="800" b="1" i="0" dirty="0">
            <a:solidFill>
              <a:schemeClr val="bg1"/>
            </a:solidFill>
            <a:latin typeface="Montserrat Light" panose="00000400000000000000" pitchFamily="2" charset="0"/>
          </a:endParaRPr>
        </a:p>
      </dgm:t>
    </dgm:pt>
    <dgm:pt modelId="{32ED32F0-3D38-4707-A02F-D33AC3390C97}" type="parTrans" cxnId="{83CADCDF-0797-4E93-ACCC-B2E947DEF1A0}">
      <dgm:prSet/>
      <dgm:spPr/>
      <dgm:t>
        <a:bodyPr/>
        <a:lstStyle/>
        <a:p>
          <a:endParaRPr lang="en-US"/>
        </a:p>
      </dgm:t>
    </dgm:pt>
    <dgm:pt modelId="{C4893E1D-49F7-46AA-9335-7119F300E8F8}" type="sibTrans" cxnId="{83CADCDF-0797-4E93-ACCC-B2E947DEF1A0}">
      <dgm:prSet/>
      <dgm:spPr>
        <a:solidFill>
          <a:srgbClr val="4D5ADA"/>
        </a:solidFill>
      </dgm:spPr>
      <dgm:t>
        <a:bodyPr/>
        <a:lstStyle/>
        <a:p>
          <a:endParaRPr lang="en-US" dirty="0"/>
        </a:p>
      </dgm:t>
    </dgm:pt>
    <dgm:pt modelId="{E477C22B-A4FA-42E2-B575-5AA524DCC085}">
      <dgm:prSet phldrT="[Text]" custT="1"/>
      <dgm:spPr>
        <a:ln w="9525"/>
      </dgm:spPr>
      <dgm:t>
        <a:bodyPr/>
        <a:lstStyle/>
        <a:p>
          <a:pPr algn="ctr"/>
          <a:r>
            <a:rPr lang="en-US" sz="1600" b="1" dirty="0">
              <a:solidFill>
                <a:schemeClr val="accent4"/>
              </a:solidFill>
            </a:rPr>
            <a:t>What’s Next: Phase 2 </a:t>
          </a:r>
        </a:p>
        <a:p>
          <a:pPr algn="ctr"/>
          <a:r>
            <a:rPr lang="en-US" sz="1000" b="0" dirty="0"/>
            <a:t>Set to start Summer 2023 i</a:t>
          </a:r>
          <a:r>
            <a:rPr lang="en-US" sz="1000" dirty="0"/>
            <a:t>n following (9) neighborhoods</a:t>
          </a:r>
          <a:r>
            <a:rPr lang="en-US" sz="1000" b="0" dirty="0"/>
            <a:t>: </a:t>
          </a:r>
        </a:p>
        <a:p>
          <a:pPr algn="l">
            <a:buClr>
              <a:srgbClr val="279989"/>
            </a:buClr>
            <a:buFont typeface="Wingdings" panose="05000000000000000000" pitchFamily="2" charset="2"/>
            <a:buChar char="§"/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East English Village</a:t>
          </a:r>
        </a:p>
        <a:p>
          <a:pPr algn="l">
            <a:buClr>
              <a:srgbClr val="279989"/>
            </a:buClr>
            <a:buFont typeface="Wingdings" panose="05000000000000000000" pitchFamily="2" charset="2"/>
            <a:buChar char="§"/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Jefferson Chalmers</a:t>
          </a:r>
        </a:p>
        <a:p>
          <a:pPr algn="l">
            <a:buClr>
              <a:srgbClr val="279989"/>
            </a:buClr>
            <a:buFont typeface="Wingdings" panose="05000000000000000000" pitchFamily="2" charset="2"/>
            <a:buChar char="§"/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Moross-Morang</a:t>
          </a:r>
        </a:p>
        <a:p>
          <a:pPr algn="l">
            <a:buClr>
              <a:srgbClr val="279989"/>
            </a:buClr>
            <a:buFont typeface="Wingdings" panose="05000000000000000000" pitchFamily="2" charset="2"/>
            <a:buChar char="§"/>
          </a:pPr>
          <a:r>
            <a:rPr lang="en-US" sz="1050" b="1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Morningside</a:t>
          </a:r>
        </a:p>
      </dgm:t>
    </dgm:pt>
    <dgm:pt modelId="{036D2DC3-6E14-4142-8074-96E41E88391F}" type="parTrans" cxnId="{573D0C89-EFB0-4730-A1B3-76669D3DA76B}">
      <dgm:prSet/>
      <dgm:spPr/>
      <dgm:t>
        <a:bodyPr/>
        <a:lstStyle/>
        <a:p>
          <a:endParaRPr lang="en-US"/>
        </a:p>
      </dgm:t>
    </dgm:pt>
    <dgm:pt modelId="{A3926C66-A701-477D-B330-822D14558A9A}" type="sibTrans" cxnId="{573D0C89-EFB0-4730-A1B3-76669D3DA76B}">
      <dgm:prSet/>
      <dgm:spPr/>
      <dgm:t>
        <a:bodyPr/>
        <a:lstStyle/>
        <a:p>
          <a:endParaRPr lang="en-US"/>
        </a:p>
      </dgm:t>
    </dgm:pt>
    <dgm:pt modelId="{462E1654-61AF-4EBA-8791-47CE25B111CC}" type="pres">
      <dgm:prSet presAssocID="{B1DB67A8-491A-48FB-B801-ED25139AADD0}" presName="linearFlow" presStyleCnt="0">
        <dgm:presLayoutVars>
          <dgm:resizeHandles val="exact"/>
        </dgm:presLayoutVars>
      </dgm:prSet>
      <dgm:spPr/>
    </dgm:pt>
    <dgm:pt modelId="{C0508FCD-02D6-42C4-8853-8EBE88F88B27}" type="pres">
      <dgm:prSet presAssocID="{2CD97389-86EF-444D-8405-CAB71208D594}" presName="node" presStyleLbl="node1" presStyleIdx="0" presStyleCnt="2" custScaleX="81132" custScaleY="128770" custLinFactNeighborX="-4363" custLinFactNeighborY="6449">
        <dgm:presLayoutVars>
          <dgm:bulletEnabled val="1"/>
        </dgm:presLayoutVars>
      </dgm:prSet>
      <dgm:spPr>
        <a:prstGeom prst="rect">
          <a:avLst/>
        </a:prstGeom>
      </dgm:spPr>
    </dgm:pt>
    <dgm:pt modelId="{9D058803-C89B-4607-A9EE-B013CF995385}" type="pres">
      <dgm:prSet presAssocID="{C4893E1D-49F7-46AA-9335-7119F300E8F8}" presName="sibTrans" presStyleLbl="sibTrans2D1" presStyleIdx="0" presStyleCnt="1" custScaleX="65968" custScaleY="88201" custLinFactNeighborY="12285"/>
      <dgm:spPr/>
    </dgm:pt>
    <dgm:pt modelId="{4128FF84-8343-4084-A174-26F77C0E02DE}" type="pres">
      <dgm:prSet presAssocID="{C4893E1D-49F7-46AA-9335-7119F300E8F8}" presName="connectorText" presStyleLbl="sibTrans2D1" presStyleIdx="0" presStyleCnt="1"/>
      <dgm:spPr/>
    </dgm:pt>
    <dgm:pt modelId="{37022DA7-C895-4937-87E6-3E000296CD9E}" type="pres">
      <dgm:prSet presAssocID="{E477C22B-A4FA-42E2-B575-5AA524DCC085}" presName="node" presStyleLbl="node1" presStyleIdx="1" presStyleCnt="2" custScaleX="81745" custScaleY="92851" custLinFactNeighborX="-4082" custLinFactNeighborY="-7739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8C47D41A-FBF1-43E7-A8B8-CF07AB2A0F37}" type="presOf" srcId="{C4893E1D-49F7-46AA-9335-7119F300E8F8}" destId="{9D058803-C89B-4607-A9EE-B013CF995385}" srcOrd="0" destOrd="0" presId="urn:microsoft.com/office/officeart/2005/8/layout/process2"/>
    <dgm:cxn modelId="{573D0C89-EFB0-4730-A1B3-76669D3DA76B}" srcId="{B1DB67A8-491A-48FB-B801-ED25139AADD0}" destId="{E477C22B-A4FA-42E2-B575-5AA524DCC085}" srcOrd="1" destOrd="0" parTransId="{036D2DC3-6E14-4142-8074-96E41E88391F}" sibTransId="{A3926C66-A701-477D-B330-822D14558A9A}"/>
    <dgm:cxn modelId="{11AA2D98-77F8-4206-8DD1-871BE177895E}" type="presOf" srcId="{B1DB67A8-491A-48FB-B801-ED25139AADD0}" destId="{462E1654-61AF-4EBA-8791-47CE25B111CC}" srcOrd="0" destOrd="0" presId="urn:microsoft.com/office/officeart/2005/8/layout/process2"/>
    <dgm:cxn modelId="{8E4997B1-1E95-4F32-BFCD-FB7FA954CE39}" type="presOf" srcId="{E477C22B-A4FA-42E2-B575-5AA524DCC085}" destId="{37022DA7-C895-4937-87E6-3E000296CD9E}" srcOrd="0" destOrd="0" presId="urn:microsoft.com/office/officeart/2005/8/layout/process2"/>
    <dgm:cxn modelId="{03A63EB2-2084-415C-91AD-6E405C67E014}" type="presOf" srcId="{2CD97389-86EF-444D-8405-CAB71208D594}" destId="{C0508FCD-02D6-42C4-8853-8EBE88F88B27}" srcOrd="0" destOrd="0" presId="urn:microsoft.com/office/officeart/2005/8/layout/process2"/>
    <dgm:cxn modelId="{70D552B3-D4F0-4BED-AD92-17A07A54DBE7}" type="presOf" srcId="{C4893E1D-49F7-46AA-9335-7119F300E8F8}" destId="{4128FF84-8343-4084-A174-26F77C0E02DE}" srcOrd="1" destOrd="0" presId="urn:microsoft.com/office/officeart/2005/8/layout/process2"/>
    <dgm:cxn modelId="{83CADCDF-0797-4E93-ACCC-B2E947DEF1A0}" srcId="{B1DB67A8-491A-48FB-B801-ED25139AADD0}" destId="{2CD97389-86EF-444D-8405-CAB71208D594}" srcOrd="0" destOrd="0" parTransId="{32ED32F0-3D38-4707-A02F-D33AC3390C97}" sibTransId="{C4893E1D-49F7-46AA-9335-7119F300E8F8}"/>
    <dgm:cxn modelId="{68E071A9-5728-4E91-BE0B-70ACCEFE77D4}" type="presParOf" srcId="{462E1654-61AF-4EBA-8791-47CE25B111CC}" destId="{C0508FCD-02D6-42C4-8853-8EBE88F88B27}" srcOrd="0" destOrd="0" presId="urn:microsoft.com/office/officeart/2005/8/layout/process2"/>
    <dgm:cxn modelId="{DDC236F4-0DFD-4C03-8BBE-768B13A48EBC}" type="presParOf" srcId="{462E1654-61AF-4EBA-8791-47CE25B111CC}" destId="{9D058803-C89B-4607-A9EE-B013CF995385}" srcOrd="1" destOrd="0" presId="urn:microsoft.com/office/officeart/2005/8/layout/process2"/>
    <dgm:cxn modelId="{FBFF5D92-2C37-4862-B095-3747AE7C97D8}" type="presParOf" srcId="{9D058803-C89B-4607-A9EE-B013CF995385}" destId="{4128FF84-8343-4084-A174-26F77C0E02DE}" srcOrd="0" destOrd="0" presId="urn:microsoft.com/office/officeart/2005/8/layout/process2"/>
    <dgm:cxn modelId="{8C6FC26D-538E-484C-B11C-1CB09444B1D9}" type="presParOf" srcId="{462E1654-61AF-4EBA-8791-47CE25B111CC}" destId="{37022DA7-C895-4937-87E6-3E000296CD9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08FCD-02D6-42C4-8853-8EBE88F88B27}">
      <dsp:nvSpPr>
        <dsp:cNvPr id="0" name=""/>
        <dsp:cNvSpPr/>
      </dsp:nvSpPr>
      <dsp:spPr>
        <a:xfrm>
          <a:off x="1185544" y="53460"/>
          <a:ext cx="4372701" cy="1735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600" b="1" kern="1200" dirty="0">
              <a:solidFill>
                <a:schemeClr val="accent4"/>
              </a:solidFill>
              <a:highlight>
                <a:srgbClr val="FEB70D"/>
              </a:highlight>
            </a:rPr>
            <a:t>324</a:t>
          </a:r>
          <a:r>
            <a:rPr lang="en-US" sz="1600" b="1" kern="1200" dirty="0">
              <a:solidFill>
                <a:schemeClr val="accent4"/>
              </a:solidFill>
            </a:rPr>
            <a:t> Homes Completed: Phase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000" b="0" kern="1200" dirty="0">
              <a:latin typeface="Montserrat Light" panose="00000400000000000000" pitchFamily="2" charset="0"/>
            </a:rPr>
            <a:t>Spring 2022-Summer 2023:  324 homes received </a:t>
          </a:r>
          <a:r>
            <a:rPr lang="en-US" sz="1000" kern="1200" dirty="0">
              <a:latin typeface="Montserrat Light" panose="00000400000000000000" pitchFamily="2" charset="0"/>
            </a:rPr>
            <a:t>a backwater valve and/or sump pump in following neighborhoods: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</a:rPr>
            <a:t>Aviation Sub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</a:rPr>
            <a:t>Vitoria Park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</a:rPr>
            <a:t>Jefferson </a:t>
          </a:r>
          <a:r>
            <a:rPr lang="en-US" sz="1000" b="1" kern="1200" dirty="0">
              <a:solidFill>
                <a:schemeClr val="bg1"/>
              </a:solidFill>
              <a:latin typeface="Montserrat Light" panose="00000400000000000000" pitchFamily="2" charset="0"/>
            </a:rPr>
            <a:t>Chalmers </a:t>
          </a:r>
          <a:r>
            <a:rPr lang="en-US" sz="800" b="1" i="1" kern="1200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i="0" kern="1200" dirty="0">
              <a:solidFill>
                <a:schemeClr val="bg1"/>
              </a:solidFill>
              <a:latin typeface="Montserrat Light" panose="00000400000000000000" pitchFamily="2" charset="0"/>
            </a:rPr>
            <a:t>East English Village </a:t>
          </a:r>
          <a:r>
            <a:rPr lang="en-US" sz="800" b="1" i="1" kern="1200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  <a:endParaRPr lang="en-US" sz="800" b="1" i="0" kern="1200" dirty="0">
            <a:solidFill>
              <a:schemeClr val="bg1"/>
            </a:solidFill>
            <a:latin typeface="Montserrat Light" panose="00000400000000000000" pitchFamily="2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i="0" kern="1200" dirty="0">
              <a:solidFill>
                <a:schemeClr val="bg1"/>
              </a:solidFill>
              <a:latin typeface="Montserrat Light" panose="00000400000000000000" pitchFamily="2" charset="0"/>
            </a:rPr>
            <a:t>Warrendale</a:t>
          </a:r>
          <a:r>
            <a:rPr lang="en-US" sz="800" b="1" i="0" kern="1200" dirty="0">
              <a:solidFill>
                <a:schemeClr val="bg1"/>
              </a:solidFill>
              <a:latin typeface="Montserrat Light" panose="00000400000000000000" pitchFamily="2" charset="0"/>
            </a:rPr>
            <a:t> </a:t>
          </a:r>
          <a:r>
            <a:rPr lang="en-US" sz="800" b="1" i="1" kern="1200" dirty="0">
              <a:solidFill>
                <a:schemeClr val="bg1"/>
              </a:solidFill>
              <a:latin typeface="Montserrat Light" panose="00000400000000000000" pitchFamily="2" charset="0"/>
            </a:rPr>
            <a:t>(internal only)</a:t>
          </a:r>
          <a:endParaRPr lang="en-US" sz="800" b="1" i="0" kern="1200" dirty="0">
            <a:solidFill>
              <a:schemeClr val="bg1"/>
            </a:solidFill>
            <a:latin typeface="Montserrat Light" panose="00000400000000000000" pitchFamily="2" charset="0"/>
          </a:endParaRPr>
        </a:p>
      </dsp:txBody>
      <dsp:txXfrm>
        <a:off x="1185544" y="53460"/>
        <a:ext cx="4372701" cy="1735051"/>
      </dsp:txXfrm>
    </dsp:sp>
    <dsp:sp modelId="{9D058803-C89B-4607-A9EE-B013CF995385}">
      <dsp:nvSpPr>
        <dsp:cNvPr id="0" name=""/>
        <dsp:cNvSpPr/>
      </dsp:nvSpPr>
      <dsp:spPr>
        <a:xfrm rot="5374707">
          <a:off x="3240502" y="1878269"/>
          <a:ext cx="279710" cy="534790"/>
        </a:xfrm>
        <a:prstGeom prst="rightArrow">
          <a:avLst>
            <a:gd name="adj1" fmla="val 60000"/>
            <a:gd name="adj2" fmla="val 50000"/>
          </a:avLst>
        </a:prstGeom>
        <a:solidFill>
          <a:srgbClr val="4D5AD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 rot="-5400000">
        <a:off x="3219612" y="2005810"/>
        <a:ext cx="320874" cy="195797"/>
      </dsp:txXfrm>
    </dsp:sp>
    <dsp:sp modelId="{37022DA7-C895-4937-87E6-3E000296CD9E}">
      <dsp:nvSpPr>
        <dsp:cNvPr id="0" name=""/>
        <dsp:cNvSpPr/>
      </dsp:nvSpPr>
      <dsp:spPr>
        <a:xfrm>
          <a:off x="1184170" y="2353841"/>
          <a:ext cx="4405739" cy="1251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accent4"/>
              </a:solidFill>
            </a:rPr>
            <a:t>What’s Next: Phase 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Set to start Summer 2023 i</a:t>
          </a:r>
          <a:r>
            <a:rPr lang="en-US" sz="1000" kern="1200" dirty="0"/>
            <a:t>n following (9) neighborhoods</a:t>
          </a:r>
          <a:r>
            <a:rPr lang="en-US" sz="1000" b="0" kern="1200" dirty="0"/>
            <a:t>: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79989"/>
            </a:buClr>
            <a:buFont typeface="Wingdings" panose="05000000000000000000" pitchFamily="2" charset="2"/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East English Village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79989"/>
            </a:buClr>
            <a:buFont typeface="Wingdings" panose="05000000000000000000" pitchFamily="2" charset="2"/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Jefferson Chalmers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79989"/>
            </a:buClr>
            <a:buFont typeface="Wingdings" panose="05000000000000000000" pitchFamily="2" charset="2"/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Moross-Morang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279989"/>
            </a:buClr>
            <a:buFont typeface="Wingdings" panose="05000000000000000000" pitchFamily="2" charset="2"/>
            <a:buNone/>
          </a:pPr>
          <a:r>
            <a:rPr lang="en-US" sz="1050" b="1" kern="1200" dirty="0">
              <a:solidFill>
                <a:schemeClr val="bg1"/>
              </a:solidFill>
              <a:latin typeface="Montserrat Light" panose="00000400000000000000" pitchFamily="2" charset="0"/>
              <a:ea typeface="Calibri" panose="020F0502020204030204" pitchFamily="34" charset="0"/>
              <a:cs typeface="Calibri"/>
            </a:rPr>
            <a:t>Morningside</a:t>
          </a:r>
        </a:p>
      </dsp:txBody>
      <dsp:txXfrm>
        <a:off x="1184170" y="2353841"/>
        <a:ext cx="4405739" cy="1251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8501" y="4409758"/>
            <a:ext cx="5588000" cy="4177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8" tIns="92948" rIns="92948" bIns="92948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7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8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2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60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0;p13">
            <a:extLst>
              <a:ext uri="{FF2B5EF4-FFF2-40B4-BE49-F238E27FC236}">
                <a16:creationId xmlns:a16="http://schemas.microsoft.com/office/drawing/2014/main" id="{697EB0E0-6B3A-4332-B623-9A370972529F}"/>
              </a:ext>
            </a:extLst>
          </p:cNvPr>
          <p:cNvSpPr txBox="1">
            <a:spLocks/>
          </p:cNvSpPr>
          <p:nvPr userDrawn="1"/>
        </p:nvSpPr>
        <p:spPr>
          <a:xfrm>
            <a:off x="457200" y="1106030"/>
            <a:ext cx="8686800" cy="1371600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txBody>
          <a:bodyPr spcFirstLastPara="1" wrap="square" lIns="54864" tIns="54864" rIns="54864" bIns="7315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SzPts val="990"/>
            </a:pPr>
            <a:endParaRPr lang="en-US" sz="1800" b="1" dirty="0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2625" y="1193525"/>
            <a:ext cx="3806824" cy="155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2630" y="2789130"/>
            <a:ext cx="3806824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AEA4-3B9B-4748-B1FE-C6A4FD1D6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7254" y="738188"/>
            <a:ext cx="3662363" cy="419100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rgbClr val="004445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pic>
        <p:nvPicPr>
          <p:cNvPr id="9" name="Google Shape;67;p13">
            <a:extLst>
              <a:ext uri="{FF2B5EF4-FFF2-40B4-BE49-F238E27FC236}">
                <a16:creationId xmlns:a16="http://schemas.microsoft.com/office/drawing/2014/main" id="{2B880BB8-B0E3-4FB4-A60A-F4115A58E00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390525" y="3848173"/>
            <a:ext cx="1854410" cy="9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38593" y="46777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3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78EE5BD-110B-0455-E4EF-69308190E5F7}"/>
              </a:ext>
            </a:extLst>
          </p:cNvPr>
          <p:cNvSpPr txBox="1"/>
          <p:nvPr userDrawn="1"/>
        </p:nvSpPr>
        <p:spPr>
          <a:xfrm>
            <a:off x="4654176" y="1397415"/>
            <a:ext cx="4114800" cy="2743200"/>
          </a:xfrm>
          <a:prstGeom prst="rect">
            <a:avLst/>
          </a:prstGeom>
          <a:solidFill>
            <a:srgbClr val="9FD5B3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8CEBF5-9050-4C4F-8FC7-1AD206DF3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005" y="3060587"/>
            <a:ext cx="1304211" cy="169644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F8FCB22-B144-0D1A-3963-A78DDE4C8C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033" y="16874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detroitmi.gov/DWSD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5D0E20-FBF0-A0B3-4551-D8AA875B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033" y="231814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facebook.com/</a:t>
            </a:r>
            <a:r>
              <a:rPr lang="en-US" dirty="0" err="1"/>
              <a:t>DWSDDetroit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17E5F-D077-6BA6-2F18-6CF67C6B6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32167" y="1689577"/>
            <a:ext cx="365455" cy="36545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7463F-F95A-D283-CA39-2F9F035779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0033" y="357955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YouTube.com/</a:t>
            </a:r>
            <a:r>
              <a:rPr lang="en-US" dirty="0" err="1"/>
              <a:t>DWSDwater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B3767DD-0A18-7D91-C93C-AB01281482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40033" y="2948849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@DetroitWaterDep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63EF2D-21BE-9ABB-9580-0E0B9BCBEE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2167" y="2313478"/>
            <a:ext cx="365760" cy="366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33740E-A0D7-D81B-851F-05CCBB9B28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032167" y="2916041"/>
            <a:ext cx="365760" cy="365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268482-6878-A19E-D319-156DDE01AA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032319" y="3560979"/>
            <a:ext cx="365455" cy="3657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5D929F-97E4-9FBB-2D27-F7EDA8E05EFD}"/>
              </a:ext>
            </a:extLst>
          </p:cNvPr>
          <p:cNvSpPr txBox="1"/>
          <p:nvPr userDrawn="1"/>
        </p:nvSpPr>
        <p:spPr>
          <a:xfrm>
            <a:off x="84609" y="1762039"/>
            <a:ext cx="4493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i="0" dirty="0">
                <a:solidFill>
                  <a:schemeClr val="bg1"/>
                </a:solidFill>
                <a:latin typeface="Montserrat ExtraBold" panose="00000900000000000000" pitchFamily="2" charset="0"/>
              </a:rPr>
              <a:t>Detroit Water &amp; Sewerage Department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8E562361-B717-AB1B-D625-EFE7217E7E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47" y="1413270"/>
            <a:ext cx="5961063" cy="48895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0900D-3055-7A93-C937-C102E6CA9DCA}"/>
              </a:ext>
            </a:extLst>
          </p:cNvPr>
          <p:cNvSpPr txBox="1"/>
          <p:nvPr userDrawn="1"/>
        </p:nvSpPr>
        <p:spPr>
          <a:xfrm>
            <a:off x="84609" y="2282021"/>
            <a:ext cx="84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i="0" dirty="0">
                <a:solidFill>
                  <a:schemeClr val="bg1"/>
                </a:solidFill>
                <a:latin typeface="Montserrat ExtraBold" panose="00000900000000000000" pitchFamily="2" charset="0"/>
              </a:rPr>
              <a:t>Email: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E41D5-0586-DC95-1F16-8DC7EF7C03E6}"/>
              </a:ext>
            </a:extLst>
          </p:cNvPr>
          <p:cNvSpPr txBox="1"/>
          <p:nvPr userDrawn="1"/>
        </p:nvSpPr>
        <p:spPr>
          <a:xfrm>
            <a:off x="84609" y="2685128"/>
            <a:ext cx="846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i="0" dirty="0">
                <a:solidFill>
                  <a:schemeClr val="bg1"/>
                </a:solidFill>
                <a:latin typeface="Montserrat ExtraBold" panose="00000900000000000000" pitchFamily="2" charset="0"/>
              </a:rPr>
              <a:t>Phone: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FF6B888E-9C21-DE26-03ED-921CABC1C2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5" y="2313137"/>
            <a:ext cx="5114174" cy="314975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0DB84786-7A86-3A61-8235-DFD48697CF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115" y="2708707"/>
            <a:ext cx="5114174" cy="314975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</p:spTree>
    <p:extLst>
      <p:ext uri="{BB962C8B-B14F-4D97-AF65-F5344CB8AC3E}">
        <p14:creationId xmlns:p14="http://schemas.microsoft.com/office/powerpoint/2010/main" val="122067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919C27-B3DA-4B8A-BDDE-C88E799B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2660" y="3072753"/>
            <a:ext cx="1304211" cy="16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00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userDrawn="1">
  <p:cSld name="1_One column tex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438790" y="649185"/>
            <a:ext cx="4572000" cy="36914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6576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098352" cy="2795588"/>
          </a:xfrm>
        </p:spPr>
        <p:txBody>
          <a:bodyPr lIns="0" tIns="0" rIns="0"/>
          <a:lstStyle>
            <a:lvl1pPr marL="1143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5969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10541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5113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9685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438789" y="649185"/>
            <a:ext cx="45720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 dirty="0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649288"/>
            <a:ext cx="4098352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rgbClr val="004445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0FDD1-AE2E-41EA-8A38-A049FCD71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5919"/>
            <a:ext cx="636239" cy="8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3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1_Title and two columns">
    <p:bg>
      <p:bgPr>
        <a:solidFill>
          <a:srgbClr val="27998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0" y="701228"/>
            <a:ext cx="9144000" cy="4442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3859DCE9-401E-4106-9B3B-353227A74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bg1"/>
                </a:solidFill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E703A5C7-FB27-4C12-AF7E-ECD1531EE26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7769282" cy="36175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7" name="Google Shape;67;p13">
            <a:extLst>
              <a:ext uri="{FF2B5EF4-FFF2-40B4-BE49-F238E27FC236}">
                <a16:creationId xmlns:a16="http://schemas.microsoft.com/office/drawing/2014/main" id="{7893E88D-657E-498A-8B61-4B64E5E28FA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88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726948"/>
            <a:ext cx="9144000" cy="4416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bg1"/>
                </a:solidFill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005F4B40-2BD7-42EE-A668-649BD945EE00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85798" y="1011767"/>
            <a:ext cx="3664021" cy="36175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" name="Body Level One…">
            <a:extLst>
              <a:ext uri="{FF2B5EF4-FFF2-40B4-BE49-F238E27FC236}">
                <a16:creationId xmlns:a16="http://schemas.microsoft.com/office/drawing/2014/main" id="{AAFFE642-88ED-4616-B2D3-7562C8CBA2A1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4805323" y="992609"/>
            <a:ext cx="3664021" cy="361750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buClr>
                <a:srgbClr val="004445"/>
              </a:buCl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8" name="Google Shape;67;p13">
            <a:extLst>
              <a:ext uri="{FF2B5EF4-FFF2-40B4-BE49-F238E27FC236}">
                <a16:creationId xmlns:a16="http://schemas.microsoft.com/office/drawing/2014/main" id="{A4782169-9859-4FCB-9A6B-B6229F37650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23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5897035" cy="60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7" name="Google Shape;67;p13">
            <a:extLst>
              <a:ext uri="{FF2B5EF4-FFF2-40B4-BE49-F238E27FC236}">
                <a16:creationId xmlns:a16="http://schemas.microsoft.com/office/drawing/2014/main" id="{33C1D0BD-2764-4710-9EA0-AEA66EBB3F2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52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Call Out, Lef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914400" y="649288"/>
            <a:ext cx="7315200" cy="36914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0337" y="1346174"/>
            <a:ext cx="6500920" cy="2795588"/>
          </a:xfrm>
        </p:spPr>
        <p:txBody>
          <a:bodyPr lIns="0" tIns="0" rIns="0"/>
          <a:lstStyle>
            <a:lvl1pPr marL="1143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5969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 marL="10541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15113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 marL="196850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914400" y="400506"/>
            <a:ext cx="73152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 dirty="0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6157" y="400506"/>
            <a:ext cx="6971686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8" name="Google Shape;67;p13">
            <a:extLst>
              <a:ext uri="{FF2B5EF4-FFF2-40B4-BE49-F238E27FC236}">
                <a16:creationId xmlns:a16="http://schemas.microsoft.com/office/drawing/2014/main" id="{1838083D-4F87-442F-9E07-7FF1F0B9A3E8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54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-832" y="2618"/>
            <a:ext cx="9144832" cy="9468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350"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227813" y="274677"/>
            <a:ext cx="3992103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solidFill>
                  <a:schemeClr val="bg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dirty="0"/>
              <a:t>Take Part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5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DF27D3-A3E3-4D20-B30D-6C1958A32F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813" y="1085256"/>
            <a:ext cx="3992103" cy="32861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2D106F-B540-4D69-A5D6-83C1838A2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6637" y="1687554"/>
            <a:ext cx="367130" cy="3671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0E7803-444D-4D16-9E3D-9746907BFF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637" y="2558798"/>
            <a:ext cx="367130" cy="367130"/>
          </a:xfrm>
          <a:prstGeom prst="rect">
            <a:avLst/>
          </a:prstGeom>
        </p:spPr>
      </p:pic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42FBC93-8E91-40CD-8BBA-005983CDC8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7537" y="2595642"/>
            <a:ext cx="2730101" cy="32861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92C2B176-531F-4540-817A-D8E7A497FF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7537" y="2145627"/>
            <a:ext cx="2730101" cy="32861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5B1F5ADA-4EF6-4396-8805-1C6116F114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7537" y="1691081"/>
            <a:ext cx="2730101" cy="32861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A9F4854-5FC1-40A1-B23E-53B25FD5A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1838" y="3059603"/>
            <a:ext cx="262312" cy="2625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C04422-8FC8-417F-8403-F0AA176392D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57041" y="3420249"/>
            <a:ext cx="262342" cy="2623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D63EF3-C291-4D77-8732-0E31AC1F95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51838" y="3747737"/>
            <a:ext cx="262312" cy="262531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557C6521-CE1D-442D-89BF-13C73492F4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9376" y="3089752"/>
            <a:ext cx="2348262" cy="21035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3F1D07D-1498-4E93-B9BF-18386B4F75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09376" y="3460451"/>
            <a:ext cx="2348262" cy="21035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FAA8DCCE-2D2F-4B70-9AE6-00D2559898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9376" y="3794331"/>
            <a:ext cx="2348262" cy="210353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Google Shape;67;p13">
            <a:extLst>
              <a:ext uri="{FF2B5EF4-FFF2-40B4-BE49-F238E27FC236}">
                <a16:creationId xmlns:a16="http://schemas.microsoft.com/office/drawing/2014/main" id="{A6804114-A509-4933-972E-A36178F26492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546637" y="4108194"/>
            <a:ext cx="1854410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EE1972-AE9D-4C6F-8C2F-CDA23DE454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6637" y="2133348"/>
            <a:ext cx="367130" cy="367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510FBF-50B6-4FCE-9F7B-CDA9C755D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0" y="954001"/>
            <a:ext cx="9132550" cy="41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Big Text, Subtitle">
    <p:bg>
      <p:bgPr>
        <a:solidFill>
          <a:srgbClr val="27998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C3C79-8EED-43F1-A883-039051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2843447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DDD48-BEDA-445B-A459-16FE69462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339036"/>
            <a:ext cx="7772400" cy="685800"/>
          </a:xfrm>
        </p:spPr>
        <p:txBody>
          <a:bodyPr/>
          <a:lstStyle>
            <a:lvl1pPr marL="114300" indent="0" algn="ctr">
              <a:buNone/>
              <a:defRPr>
                <a:solidFill>
                  <a:schemeClr val="bg1"/>
                </a:solidFill>
                <a:latin typeface="Montserrat SemiBold" panose="00000700000000000000" pitchFamily="50" charset="0"/>
              </a:defRPr>
            </a:lvl1pPr>
            <a:lvl2pPr marL="5969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541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5113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685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Google Shape;67;p13">
            <a:extLst>
              <a:ext uri="{FF2B5EF4-FFF2-40B4-BE49-F238E27FC236}">
                <a16:creationId xmlns:a16="http://schemas.microsoft.com/office/drawing/2014/main" id="{4E278852-B937-4ADA-9E0E-1970E0AD5A9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97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5492C9-B0FE-D982-2FC6-8B5DECA4E3D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FA7BD-66B0-9C5A-F786-97C33838829C}"/>
              </a:ext>
            </a:extLst>
          </p:cNvPr>
          <p:cNvSpPr txBox="1"/>
          <p:nvPr userDrawn="1"/>
        </p:nvSpPr>
        <p:spPr>
          <a:xfrm>
            <a:off x="0" y="0"/>
            <a:ext cx="9144000" cy="5212080"/>
          </a:xfrm>
          <a:prstGeom prst="rect">
            <a:avLst/>
          </a:prstGeom>
          <a:solidFill>
            <a:srgbClr val="61186C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3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2"/>
          </p:nvPr>
        </p:nvSpPr>
        <p:spPr>
          <a:xfrm>
            <a:off x="3817477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7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11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27998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6;p52">
            <a:extLst>
              <a:ext uri="{FF2B5EF4-FFF2-40B4-BE49-F238E27FC236}">
                <a16:creationId xmlns:a16="http://schemas.microsoft.com/office/drawing/2014/main" id="{9D7A5DB8-E419-42EB-8A0D-27DC8496FF62}"/>
              </a:ext>
            </a:extLst>
          </p:cNvPr>
          <p:cNvPicPr preferRelativeResize="0"/>
          <p:nvPr userDrawn="1"/>
        </p:nvPicPr>
        <p:blipFill rotWithShape="1">
          <a:blip r:embed="rId14">
            <a:alphaModFix amt="23000"/>
          </a:blip>
          <a:srcRect l="22141" t="11779" r="13573" b="33985"/>
          <a:stretch/>
        </p:blipFill>
        <p:spPr>
          <a:xfrm>
            <a:off x="109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330DAC-9184-49BC-9346-165AB3929B91}"/>
              </a:ext>
            </a:extLst>
          </p:cNvPr>
          <p:cNvSpPr/>
          <p:nvPr userDrawn="1"/>
        </p:nvSpPr>
        <p:spPr>
          <a:xfrm>
            <a:off x="0" y="2286"/>
            <a:ext cx="9144000" cy="5138928"/>
          </a:xfrm>
          <a:prstGeom prst="rect">
            <a:avLst/>
          </a:prstGeom>
          <a:solidFill>
            <a:srgbClr val="27998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64" r:id="rId2"/>
    <p:sldLayoutId id="2147483676" r:id="rId3"/>
    <p:sldLayoutId id="2147483660" r:id="rId4"/>
    <p:sldLayoutId id="2147483665" r:id="rId5"/>
    <p:sldLayoutId id="2147483705" r:id="rId6"/>
    <p:sldLayoutId id="2147483680" r:id="rId7"/>
    <p:sldLayoutId id="2147483708" r:id="rId8"/>
    <p:sldLayoutId id="2147483707" r:id="rId9"/>
    <p:sldLayoutId id="2147483709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279989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9B3E4.75068FE0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cid:image001.png@01D9B3E4.75068FE0" TargetMode="Externa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9B3E4.75068FE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D4AD5-6222-455B-9925-64874F46F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625" y="1361023"/>
            <a:ext cx="8287420" cy="1065582"/>
          </a:xfrm>
        </p:spPr>
        <p:txBody>
          <a:bodyPr>
            <a:noAutofit/>
          </a:bodyPr>
          <a:lstStyle/>
          <a:p>
            <a:r>
              <a:rPr lang="en-US" sz="4400" dirty="0"/>
              <a:t>Flood Mitigation Efforts</a:t>
            </a:r>
            <a:endParaRPr lang="en-US" sz="2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A4FCF-A994-4FEC-B5C8-65C2A2156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554" y="2668114"/>
            <a:ext cx="5924695" cy="432900"/>
          </a:xfrm>
        </p:spPr>
        <p:txBody>
          <a:bodyPr>
            <a:noAutofit/>
          </a:bodyPr>
          <a:lstStyle/>
          <a:p>
            <a:r>
              <a:rPr lang="en-US" i="1" dirty="0">
                <a:latin typeface="Montserrat Light" panose="00000400000000000000" pitchFamily="2" charset="0"/>
              </a:rPr>
              <a:t>Gary Brown, Director</a:t>
            </a:r>
          </a:p>
          <a:p>
            <a:r>
              <a:rPr lang="en-US" dirty="0">
                <a:latin typeface="Montserrat Light" panose="00000400000000000000" pitchFamily="2" charset="0"/>
              </a:rPr>
              <a:t>Detroit Water &amp; Sewerage Department</a:t>
            </a:r>
          </a:p>
          <a:p>
            <a:endParaRPr lang="en-US" sz="800" dirty="0">
              <a:latin typeface="Montserrat Light" panose="00000400000000000000" pitchFamily="2" charset="0"/>
            </a:endParaRPr>
          </a:p>
          <a:p>
            <a:r>
              <a:rPr lang="en-US" sz="1400" dirty="0">
                <a:latin typeface="Montserrat Light" panose="00000400000000000000" pitchFamily="2" charset="0"/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260635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sky, outdoor, ground, green&#10;&#10;Description automatically generated">
            <a:extLst>
              <a:ext uri="{FF2B5EF4-FFF2-40B4-BE49-F238E27FC236}">
                <a16:creationId xmlns:a16="http://schemas.microsoft.com/office/drawing/2014/main" id="{18B80CCE-F6CC-C939-7FF1-6761082526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1804" t="9318" r="19981" b="279"/>
          <a:stretch/>
        </p:blipFill>
        <p:spPr>
          <a:xfrm>
            <a:off x="5486400" y="0"/>
            <a:ext cx="3657600" cy="51435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0D4F1F-8FB8-5424-F5D9-5D80DACA2B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Stormwater Management Ordinance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23BFB-65CF-E94A-C714-4FA3A6658B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861" y="24375"/>
            <a:ext cx="8239125" cy="711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Reporting Metrics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DBAC6FF-2D11-99CC-1871-CCFCF7935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864012"/>
              </p:ext>
            </p:extLst>
          </p:nvPr>
        </p:nvGraphicFramePr>
        <p:xfrm>
          <a:off x="562708" y="1304218"/>
          <a:ext cx="4410222" cy="315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950">
                  <a:extLst>
                    <a:ext uri="{9D8B030D-6E8A-4147-A177-3AD203B41FA5}">
                      <a16:colId xmlns:a16="http://schemas.microsoft.com/office/drawing/2014/main" val="2876382311"/>
                    </a:ext>
                  </a:extLst>
                </a:gridCol>
                <a:gridCol w="2342272">
                  <a:extLst>
                    <a:ext uri="{9D8B030D-6E8A-4147-A177-3AD203B41FA5}">
                      <a16:colId xmlns:a16="http://schemas.microsoft.com/office/drawing/2014/main" val="467448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</a:rPr>
                        <a:t>Total Number of Projects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</a:rPr>
                        <a:t>74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1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4445"/>
                          </a:solidFill>
                        </a:rPr>
                        <a:t>Project Cost (estimated)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Not Available (Private Work)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799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4445"/>
                          </a:solidFill>
                        </a:rPr>
                        <a:t>Peak Flow Reduction Volume Provided</a:t>
                      </a:r>
                    </a:p>
                    <a:p>
                      <a:r>
                        <a:rPr lang="en-US" sz="1100" b="0" i="1" u="none" strike="noStrike" cap="none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  <a:ea typeface="+mn-ea"/>
                          <a:cs typeface="+mn-cs"/>
                          <a:sym typeface="Arial"/>
                        </a:rPr>
                        <a:t>10 and 100 year peak flow detention volume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33 Million Gallons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289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4445"/>
                          </a:solidFill>
                        </a:rPr>
                        <a:t>Volume Reduction Provided</a:t>
                      </a:r>
                    </a:p>
                    <a:p>
                      <a:r>
                        <a:rPr lang="en-US" sz="1100" i="1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Retention Volume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  <a:ea typeface="+mn-ea"/>
                          <a:cs typeface="+mn-cs"/>
                          <a:sym typeface="Arial"/>
                        </a:rPr>
                        <a:t>2.8 Million Gallons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29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444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444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84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D83F2-81E6-03B0-EFB2-490152A48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483997"/>
            <a:ext cx="4998719" cy="18949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j-lt"/>
              </a:rPr>
              <a:t>DWSD GSI Program  Completed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0E10F-536F-7D39-FA0B-E4996356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643" y="0"/>
            <a:ext cx="4034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4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A603F-B494-49F4-F81F-3EE38E250807}"/>
              </a:ext>
            </a:extLst>
          </p:cNvPr>
          <p:cNvSpPr txBox="1"/>
          <p:nvPr/>
        </p:nvSpPr>
        <p:spPr>
          <a:xfrm>
            <a:off x="437686" y="3977391"/>
            <a:ext cx="4572000" cy="4572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0D4F1F-8FB8-5424-F5D9-5D80DACA2B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649288"/>
            <a:ext cx="4274430" cy="496887"/>
          </a:xfrm>
        </p:spPr>
        <p:txBody>
          <a:bodyPr>
            <a:normAutofit fontScale="92500"/>
          </a:bodyPr>
          <a:lstStyle/>
          <a:p>
            <a:r>
              <a:rPr lang="en-US" dirty="0"/>
              <a:t>DWSD GSI Program  - Completed Projects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23BFB-65CF-E94A-C714-4FA3A6658B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2861" y="24375"/>
            <a:ext cx="8239125" cy="71120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Reporting Metrics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DBAC6FF-2D11-99CC-1871-CCFCF7935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970586"/>
              </p:ext>
            </p:extLst>
          </p:nvPr>
        </p:nvGraphicFramePr>
        <p:xfrm>
          <a:off x="562708" y="1186655"/>
          <a:ext cx="4410222" cy="338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950">
                  <a:extLst>
                    <a:ext uri="{9D8B030D-6E8A-4147-A177-3AD203B41FA5}">
                      <a16:colId xmlns:a16="http://schemas.microsoft.com/office/drawing/2014/main" val="2876382311"/>
                    </a:ext>
                  </a:extLst>
                </a:gridCol>
                <a:gridCol w="2342272">
                  <a:extLst>
                    <a:ext uri="{9D8B030D-6E8A-4147-A177-3AD203B41FA5}">
                      <a16:colId xmlns:a16="http://schemas.microsoft.com/office/drawing/2014/main" val="467448560"/>
                    </a:ext>
                  </a:extLst>
                </a:gridCol>
              </a:tblGrid>
              <a:tr h="4725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</a:rPr>
                        <a:t>Number of Projects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</a:rPr>
                        <a:t>19*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9102917"/>
                  </a:ext>
                </a:extLst>
              </a:tr>
              <a:tr h="51683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Project Construction Cost (estimated)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$13.9M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799665"/>
                  </a:ext>
                </a:extLst>
              </a:tr>
              <a:tr h="47256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4445"/>
                          </a:solidFill>
                        </a:rPr>
                        <a:t>Volume provided for peak flow reduction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i="1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Design Target 2 yr-24 hr Event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2.2 Million Gallons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289443"/>
                  </a:ext>
                </a:extLst>
              </a:tr>
              <a:tr h="85450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4445"/>
                          </a:solidFill>
                        </a:rPr>
                        <a:t>Annual Volume Reduction Provided</a:t>
                      </a:r>
                    </a:p>
                    <a:p>
                      <a:r>
                        <a:rPr lang="en-US" sz="1100" i="1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Retention Volume and Direct Discharge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53 Million Gallons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29805"/>
                  </a:ext>
                </a:extLst>
              </a:tr>
              <a:tr h="472567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*</a:t>
                      </a:r>
                      <a:r>
                        <a:rPr lang="en-US" sz="1200" dirty="0">
                          <a:solidFill>
                            <a:srgbClr val="004445"/>
                          </a:solidFill>
                          <a:latin typeface="Montserrat Light" panose="00000400000000000000" pitchFamily="2" charset="0"/>
                        </a:rPr>
                        <a:t>Includes Joy Road (GSI funding only)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4445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4293"/>
                  </a:ext>
                </a:extLst>
              </a:tr>
            </a:tbl>
          </a:graphicData>
        </a:graphic>
      </p:graphicFrame>
      <p:pic>
        <p:nvPicPr>
          <p:cNvPr id="1026" name="Picture 2" descr="Massive $8.6 Million Stormwater Project Will Help Reduce Floods In A  Westside Detroit Neighborhood - CBS Detroit">
            <a:extLst>
              <a:ext uri="{FF2B5EF4-FFF2-40B4-BE49-F238E27FC236}">
                <a16:creationId xmlns:a16="http://schemas.microsoft.com/office/drawing/2014/main" id="{093D015D-F662-043F-BF3D-3FF812B1315E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3" r="313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41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F8C-2CF6-412C-4251-F50113DD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23" y="292282"/>
            <a:ext cx="8157754" cy="2843447"/>
          </a:xfrm>
        </p:spPr>
        <p:txBody>
          <a:bodyPr>
            <a:normAutofit/>
          </a:bodyPr>
          <a:lstStyle/>
          <a:p>
            <a:r>
              <a:rPr lang="en-US" sz="4000" dirty="0"/>
              <a:t>GLWA Pumping Station Power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117960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16350"/>
            <a:ext cx="8985250" cy="710598"/>
          </a:xfrm>
        </p:spPr>
        <p:txBody>
          <a:bodyPr/>
          <a:lstStyle/>
          <a:p>
            <a:r>
              <a:rPr lang="en-US" dirty="0"/>
              <a:t>What We’ve Done:</a:t>
            </a:r>
            <a:br>
              <a:rPr lang="en-US" dirty="0"/>
            </a:br>
            <a:r>
              <a:rPr lang="en-US" dirty="0"/>
              <a:t>GLWA Electrical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C6AF-BE4D-DE5B-4796-0E00A8BFB4A5}"/>
              </a:ext>
            </a:extLst>
          </p:cNvPr>
          <p:cNvSpPr txBox="1"/>
          <p:nvPr/>
        </p:nvSpPr>
        <p:spPr>
          <a:xfrm>
            <a:off x="158748" y="863354"/>
            <a:ext cx="8985251" cy="1702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200"/>
              </a:spcAft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GLWA installed </a:t>
            </a:r>
            <a:r>
              <a:rPr lang="en-US" sz="1600" b="1" dirty="0">
                <a:solidFill>
                  <a:srgbClr val="279989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three new tra</a:t>
            </a:r>
            <a:r>
              <a:rPr lang="en-US" sz="1600" b="1" dirty="0">
                <a:solidFill>
                  <a:srgbClr val="279989"/>
                </a:solidFill>
                <a:effectLst/>
                <a:latin typeface="+mn-lt"/>
                <a:ea typeface="Calibri" panose="020F0502020204030204" pitchFamily="34" charset="0"/>
              </a:rPr>
              <a:t>nsformers at the Freud Pump Station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 Light" panose="00000400000000000000" pitchFamily="2" charset="0"/>
                <a:ea typeface="Calibri" panose="020F0502020204030204" pitchFamily="34" charset="0"/>
              </a:rPr>
              <a:t>It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 successfully converted the external power supply feeding the transformers to DTE</a:t>
            </a:r>
            <a:b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</a:b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power via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Calibri" panose="020F0502020204030204" pitchFamily="34" charset="0"/>
              </a:rPr>
              <a:t>three independent power feeds at Freud and two feeds at Blue Hill Pump Station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increasing power reliability and redundancy.</a:t>
            </a:r>
          </a:p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</a:pPr>
            <a:endParaRPr lang="en-US" sz="1600" b="1" dirty="0">
              <a:solidFill>
                <a:srgbClr val="00000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2 water pumping stations in Detroit undergo power supply upgrades">
            <a:extLst>
              <a:ext uri="{FF2B5EF4-FFF2-40B4-BE49-F238E27FC236}">
                <a16:creationId xmlns:a16="http://schemas.microsoft.com/office/drawing/2014/main" id="{3ED13A14-78B4-54B2-56CA-9F691B89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80" y="2312413"/>
            <a:ext cx="4105472" cy="2743200"/>
          </a:xfrm>
          <a:prstGeom prst="rect">
            <a:avLst/>
          </a:prstGeom>
          <a:noFill/>
          <a:ln w="12700">
            <a:solidFill>
              <a:srgbClr val="27998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25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F8C-2CF6-412C-4251-F50113DD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23" y="292282"/>
            <a:ext cx="8157754" cy="2843447"/>
          </a:xfrm>
        </p:spPr>
        <p:txBody>
          <a:bodyPr>
            <a:normAutofit/>
          </a:bodyPr>
          <a:lstStyle/>
          <a:p>
            <a:r>
              <a:rPr lang="en-US" sz="4000" dirty="0"/>
              <a:t>Flood Mitigation Projects</a:t>
            </a:r>
            <a:br>
              <a:rPr lang="en-US" sz="4000" dirty="0"/>
            </a:br>
            <a:r>
              <a:rPr lang="en-US" sz="4000" dirty="0"/>
              <a:t>In-Progress and Coming Soon</a:t>
            </a:r>
          </a:p>
        </p:txBody>
      </p:sp>
    </p:spTree>
    <p:extLst>
      <p:ext uri="{BB962C8B-B14F-4D97-AF65-F5344CB8AC3E}">
        <p14:creationId xmlns:p14="http://schemas.microsoft.com/office/powerpoint/2010/main" val="103634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Detroit Stormwater Resiliency</a:t>
            </a:r>
          </a:p>
        </p:txBody>
      </p:sp>
      <p:sp>
        <p:nvSpPr>
          <p:cNvPr id="3" name="Google Shape;119;p20">
            <a:extLst>
              <a:ext uri="{FF2B5EF4-FFF2-40B4-BE49-F238E27FC236}">
                <a16:creationId xmlns:a16="http://schemas.microsoft.com/office/drawing/2014/main" id="{AF429268-C49A-A450-D162-5458E135F7EE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b="1" dirty="0">
                <a:solidFill>
                  <a:srgbClr val="18252A"/>
                </a:solidFill>
                <a:latin typeface="Montserrat Light" panose="00000400000000000000" pitchFamily="2" charset="0"/>
              </a:rPr>
              <a:t>Before the 2021 floods, DWSD has been striving to manage stormwater to REDUCE FLOODING:</a:t>
            </a:r>
          </a:p>
          <a:p>
            <a:pPr marL="285750" indent="-285750">
              <a:spcBef>
                <a:spcPts val="1600"/>
              </a:spcBef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+mn-lt"/>
              </a:rPr>
              <a:t>More than 30 million gallons </a:t>
            </a:r>
            <a:r>
              <a:rPr lang="en-US" sz="1500" dirty="0">
                <a:solidFill>
                  <a:srgbClr val="18252A"/>
                </a:solidFill>
                <a:latin typeface="Montserrat Light" panose="00000400000000000000" pitchFamily="2" charset="0"/>
              </a:rPr>
              <a:t>through compliance with New Ordinance</a:t>
            </a:r>
          </a:p>
          <a:p>
            <a:pPr marL="285750" indent="-285750">
              <a:spcBef>
                <a:spcPts val="1600"/>
              </a:spcBef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</a:rPr>
              <a:t>75 million gallons </a:t>
            </a:r>
            <a:r>
              <a:rPr lang="en-US" sz="1500" dirty="0">
                <a:solidFill>
                  <a:srgbClr val="18252A"/>
                </a:solidFill>
                <a:latin typeface="Montserrat Light" panose="00000400000000000000" pitchFamily="2" charset="0"/>
              </a:rPr>
              <a:t>through completed Green Stormwater Infrastructure Projects</a:t>
            </a:r>
          </a:p>
          <a:p>
            <a:pPr marL="285750" indent="-285750">
              <a:spcBef>
                <a:spcPts val="1600"/>
              </a:spcBef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</a:rPr>
              <a:t>More than 100</a:t>
            </a:r>
            <a:r>
              <a:rPr lang="en-US" sz="1500" dirty="0">
                <a:solidFill>
                  <a:srgbClr val="279989"/>
                </a:solidFill>
                <a:latin typeface="Montserrat" panose="00000300000000000000" pitchFamily="2" charset="0"/>
              </a:rPr>
              <a:t> </a:t>
            </a: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</a:rPr>
              <a:t>million gallons</a:t>
            </a:r>
            <a:r>
              <a:rPr lang="en-US" sz="1500" b="1" dirty="0">
                <a:solidFill>
                  <a:srgbClr val="18252A"/>
                </a:solidFill>
                <a:latin typeface="Montserrat Light" panose="00000400000000000000" pitchFamily="2" charset="0"/>
              </a:rPr>
              <a:t> </a:t>
            </a:r>
            <a:r>
              <a:rPr lang="en-US" sz="1500" dirty="0">
                <a:solidFill>
                  <a:srgbClr val="18252A"/>
                </a:solidFill>
                <a:latin typeface="Montserrat Light" panose="00000400000000000000" pitchFamily="2" charset="0"/>
              </a:rPr>
              <a:t>to be managed by Far West Detroit GSI (under construction)</a:t>
            </a:r>
          </a:p>
          <a:p>
            <a:pPr marL="285750" indent="-285750">
              <a:spcBef>
                <a:spcPts val="1600"/>
              </a:spcBef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</a:rPr>
              <a:t>110 million gallons </a:t>
            </a:r>
            <a:r>
              <a:rPr lang="en-US" sz="1500" dirty="0">
                <a:solidFill>
                  <a:srgbClr val="18252A"/>
                </a:solidFill>
                <a:latin typeface="Montserrat Light" panose="00000400000000000000" pitchFamily="2" charset="0"/>
              </a:rPr>
              <a:t>to be managed by Brightmoor/Minock Park (planning stage)</a:t>
            </a:r>
          </a:p>
          <a:p>
            <a:pPr marL="285750" indent="-285750">
              <a:spcBef>
                <a:spcPts val="1600"/>
              </a:spcBef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</a:rPr>
              <a:t>100s of millions of gallons </a:t>
            </a:r>
            <a:r>
              <a:rPr lang="en-US" sz="1500" dirty="0">
                <a:solidFill>
                  <a:srgbClr val="18252A"/>
                </a:solidFill>
                <a:latin typeface="Montserrat Light" panose="00000400000000000000" pitchFamily="2" charset="0"/>
              </a:rPr>
              <a:t>through MDOT Coordination (I-94, GHIB, I-375, M39)</a:t>
            </a:r>
          </a:p>
        </p:txBody>
      </p:sp>
    </p:spTree>
    <p:extLst>
      <p:ext uri="{BB962C8B-B14F-4D97-AF65-F5344CB8AC3E}">
        <p14:creationId xmlns:p14="http://schemas.microsoft.com/office/powerpoint/2010/main" val="1898886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1F1CCD4-FD71-893B-2AD1-0A484F710DDD}"/>
              </a:ext>
            </a:extLst>
          </p:cNvPr>
          <p:cNvSpPr txBox="1"/>
          <p:nvPr/>
        </p:nvSpPr>
        <p:spPr>
          <a:xfrm>
            <a:off x="373256" y="1473112"/>
            <a:ext cx="1828800" cy="18288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FB3F6D-72E9-0BC2-585D-18E1D357C007}"/>
              </a:ext>
            </a:extLst>
          </p:cNvPr>
          <p:cNvSpPr txBox="1"/>
          <p:nvPr/>
        </p:nvSpPr>
        <p:spPr>
          <a:xfrm>
            <a:off x="2570295" y="1473112"/>
            <a:ext cx="1828800" cy="18288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5158A-05C3-6E35-D149-06802B6287B5}"/>
              </a:ext>
            </a:extLst>
          </p:cNvPr>
          <p:cNvSpPr txBox="1"/>
          <p:nvPr/>
        </p:nvSpPr>
        <p:spPr>
          <a:xfrm>
            <a:off x="4757257" y="1473112"/>
            <a:ext cx="1828800" cy="18288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C75A0-A97E-B9D3-2B28-07E78F6A0A68}"/>
              </a:ext>
            </a:extLst>
          </p:cNvPr>
          <p:cNvSpPr txBox="1"/>
          <p:nvPr/>
        </p:nvSpPr>
        <p:spPr>
          <a:xfrm>
            <a:off x="6926250" y="1473112"/>
            <a:ext cx="1828800" cy="182880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Detroit Stormwater Resiliency</a:t>
            </a:r>
          </a:p>
        </p:txBody>
      </p:sp>
      <p:pic>
        <p:nvPicPr>
          <p:cNvPr id="4" name="Google Shape;90;p16">
            <a:extLst>
              <a:ext uri="{FF2B5EF4-FFF2-40B4-BE49-F238E27FC236}">
                <a16:creationId xmlns:a16="http://schemas.microsoft.com/office/drawing/2014/main" id="{E71AC19E-8984-10FF-8452-187E9955EF61}"/>
              </a:ext>
            </a:extLst>
          </p:cNvPr>
          <p:cNvPicPr preferRelativeResize="0"/>
          <p:nvPr/>
        </p:nvPicPr>
        <p:blipFill>
          <a:blip r:embed="rId2">
            <a:grayscl/>
          </a:blip>
          <a:srcRect/>
          <a:stretch/>
        </p:blipFill>
        <p:spPr>
          <a:xfrm>
            <a:off x="984202" y="1588486"/>
            <a:ext cx="616178" cy="676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1;p16">
            <a:extLst>
              <a:ext uri="{FF2B5EF4-FFF2-40B4-BE49-F238E27FC236}">
                <a16:creationId xmlns:a16="http://schemas.microsoft.com/office/drawing/2014/main" id="{2508945F-D124-E564-397B-CE10AB16A99F}"/>
              </a:ext>
            </a:extLst>
          </p:cNvPr>
          <p:cNvSpPr txBox="1"/>
          <p:nvPr/>
        </p:nvSpPr>
        <p:spPr>
          <a:xfrm>
            <a:off x="316186" y="2244162"/>
            <a:ext cx="1949824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200" dirty="0">
                <a:latin typeface="Montserrat Black"/>
                <a:ea typeface="Montserrat Black"/>
                <a:cs typeface="Montserrat Black"/>
                <a:sym typeface="Montserrat Black"/>
              </a:rPr>
              <a:t>PEAK FLOW CONTROL</a:t>
            </a:r>
            <a:endParaRPr sz="1200" dirty="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algn="ctr"/>
            <a:r>
              <a:rPr lang="en" sz="1000" b="1" dirty="0"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Reducing the intensity of runoff to the DWSD  and GLWA system.</a:t>
            </a:r>
            <a:endParaRPr sz="1000" b="1" dirty="0">
              <a:latin typeface="Montserrat Light" panose="000004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92;p16">
            <a:extLst>
              <a:ext uri="{FF2B5EF4-FFF2-40B4-BE49-F238E27FC236}">
                <a16:creationId xmlns:a16="http://schemas.microsoft.com/office/drawing/2014/main" id="{4AF97A6F-75E9-CDBB-2374-C21C821CF88B}"/>
              </a:ext>
            </a:extLst>
          </p:cNvPr>
          <p:cNvSpPr txBox="1"/>
          <p:nvPr/>
        </p:nvSpPr>
        <p:spPr>
          <a:xfrm>
            <a:off x="2546504" y="2244112"/>
            <a:ext cx="1883967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200" dirty="0">
                <a:latin typeface="Montserrat Black"/>
                <a:ea typeface="Montserrat Black"/>
                <a:cs typeface="Montserrat Black"/>
                <a:sym typeface="Montserrat Black"/>
              </a:rPr>
              <a:t>SOURCE REMOVAL</a:t>
            </a:r>
            <a:endParaRPr sz="1200" dirty="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algn="ctr"/>
            <a:r>
              <a:rPr lang="en" sz="1000" b="1" dirty="0"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Removing unnecessary impervious area from the sewer system.</a:t>
            </a:r>
            <a:endParaRPr sz="1200" b="1" dirty="0">
              <a:latin typeface="Montserrat Light" panose="00000400000000000000" pitchFamily="2" charset="0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" name="Google Shape;93;p16">
            <a:extLst>
              <a:ext uri="{FF2B5EF4-FFF2-40B4-BE49-F238E27FC236}">
                <a16:creationId xmlns:a16="http://schemas.microsoft.com/office/drawing/2014/main" id="{DAE38A51-138B-E71C-F8BE-B60D181DCC09}"/>
              </a:ext>
            </a:extLst>
          </p:cNvPr>
          <p:cNvPicPr preferRelativeResize="0"/>
          <p:nvPr/>
        </p:nvPicPr>
        <p:blipFill>
          <a:blip r:embed="rId3">
            <a:grayscl/>
          </a:blip>
          <a:srcRect/>
          <a:stretch/>
        </p:blipFill>
        <p:spPr>
          <a:xfrm>
            <a:off x="3201699" y="1682616"/>
            <a:ext cx="562568" cy="52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;p16">
            <a:extLst>
              <a:ext uri="{FF2B5EF4-FFF2-40B4-BE49-F238E27FC236}">
                <a16:creationId xmlns:a16="http://schemas.microsoft.com/office/drawing/2014/main" id="{D235F829-8DC9-0076-AE7D-688066581BEF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/>
        </p:blipFill>
        <p:spPr>
          <a:xfrm>
            <a:off x="5361200" y="1609802"/>
            <a:ext cx="616186" cy="6343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5;p16">
            <a:extLst>
              <a:ext uri="{FF2B5EF4-FFF2-40B4-BE49-F238E27FC236}">
                <a16:creationId xmlns:a16="http://schemas.microsoft.com/office/drawing/2014/main" id="{E9AEB00A-1D2B-EA51-968B-4009FF055CB3}"/>
              </a:ext>
            </a:extLst>
          </p:cNvPr>
          <p:cNvSpPr txBox="1"/>
          <p:nvPr/>
        </p:nvSpPr>
        <p:spPr>
          <a:xfrm>
            <a:off x="4713534" y="2244770"/>
            <a:ext cx="1929653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200" dirty="0">
                <a:latin typeface="Montserrat Black"/>
                <a:ea typeface="Montserrat Black"/>
                <a:cs typeface="Montserrat Black"/>
                <a:sym typeface="Montserrat Black"/>
              </a:rPr>
              <a:t>LAND USE PLANNING</a:t>
            </a:r>
            <a:endParaRPr sz="1200" dirty="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algn="ctr"/>
            <a:r>
              <a:rPr lang="en" sz="1000" b="1" dirty="0"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Activating underutilized open space and promoting density. </a:t>
            </a:r>
            <a:endParaRPr sz="1200" b="1" dirty="0">
              <a:latin typeface="Montserrat Light" panose="00000400000000000000" pitchFamily="2" charset="0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10" name="Google Shape;94;p16">
            <a:extLst>
              <a:ext uri="{FF2B5EF4-FFF2-40B4-BE49-F238E27FC236}">
                <a16:creationId xmlns:a16="http://schemas.microsoft.com/office/drawing/2014/main" id="{80CCE8FB-8C21-3162-AAFD-FD667D6CAAE8}"/>
              </a:ext>
            </a:extLst>
          </p:cNvPr>
          <p:cNvPicPr preferRelativeResize="0"/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24628" y="1609802"/>
            <a:ext cx="462874" cy="634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5;p16">
            <a:extLst>
              <a:ext uri="{FF2B5EF4-FFF2-40B4-BE49-F238E27FC236}">
                <a16:creationId xmlns:a16="http://schemas.microsoft.com/office/drawing/2014/main" id="{43A0DE06-7CA6-06E4-A84A-7457C1E6EB51}"/>
              </a:ext>
            </a:extLst>
          </p:cNvPr>
          <p:cNvSpPr txBox="1"/>
          <p:nvPr/>
        </p:nvSpPr>
        <p:spPr>
          <a:xfrm>
            <a:off x="6943849" y="2244770"/>
            <a:ext cx="1883967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200" dirty="0">
                <a:latin typeface="Montserrat Black"/>
                <a:ea typeface="Montserrat Black"/>
                <a:cs typeface="Montserrat Black"/>
                <a:sym typeface="Montserrat Black"/>
              </a:rPr>
              <a:t>COLLABORATION</a:t>
            </a:r>
            <a:endParaRPr sz="1200" dirty="0"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algn="ctr"/>
            <a:r>
              <a:rPr lang="en-US" sz="1000" b="1" dirty="0">
                <a:latin typeface="Montserrat Light" panose="00000400000000000000" pitchFamily="2" charset="0"/>
                <a:ea typeface="Montserrat"/>
                <a:cs typeface="Montserrat"/>
                <a:sym typeface="Montserrat"/>
              </a:rPr>
              <a:t>Bigger projects result in impactful benefits with higher return on investment.</a:t>
            </a:r>
            <a:endParaRPr sz="1200" b="1" dirty="0">
              <a:latin typeface="Montserrat Light" panose="00000400000000000000" pitchFamily="2" charset="0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C3035-26BB-7D12-CA07-11749D34D1F7}"/>
              </a:ext>
            </a:extLst>
          </p:cNvPr>
          <p:cNvSpPr txBox="1"/>
          <p:nvPr/>
        </p:nvSpPr>
        <p:spPr>
          <a:xfrm>
            <a:off x="163286" y="3915590"/>
            <a:ext cx="8817428" cy="41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lt1"/>
              </a:buClr>
              <a:buSzPts val="3600"/>
              <a:buFont typeface="Montserrat Black"/>
              <a:buNone/>
              <a:defRPr sz="36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algn="ctr"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rgbClr val="004445"/>
                </a:solidFill>
              </a:rPr>
              <a:t>Creating Capacity.  Reducing Flooding.  </a:t>
            </a:r>
          </a:p>
          <a:p>
            <a:r>
              <a:rPr lang="en-US" sz="2000" dirty="0">
                <a:solidFill>
                  <a:srgbClr val="004445"/>
                </a:solidFill>
              </a:rPr>
              <a:t>Keeping Basements Dry.</a:t>
            </a:r>
          </a:p>
        </p:txBody>
      </p:sp>
    </p:spTree>
    <p:extLst>
      <p:ext uri="{BB962C8B-B14F-4D97-AF65-F5344CB8AC3E}">
        <p14:creationId xmlns:p14="http://schemas.microsoft.com/office/powerpoint/2010/main" val="293953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C5C13C6-7FBE-EABF-6784-22313D4F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432" y="731522"/>
            <a:ext cx="6261686" cy="4303486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7932A2E4-D6F6-67FE-AFF5-F7CD8C06B865}"/>
              </a:ext>
            </a:extLst>
          </p:cNvPr>
          <p:cNvSpPr/>
          <p:nvPr/>
        </p:nvSpPr>
        <p:spPr>
          <a:xfrm>
            <a:off x="4609684" y="1100434"/>
            <a:ext cx="1698625" cy="415472"/>
          </a:xfrm>
          <a:prstGeom prst="wedgeRectCallout">
            <a:avLst>
              <a:gd name="adj1" fmla="val 28465"/>
              <a:gd name="adj2" fmla="val 170066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ontserrat Light" panose="00000400000000000000" pitchFamily="2" charset="0"/>
                <a:ea typeface="Roboto" panose="02000000000000000000" pitchFamily="2" charset="0"/>
              </a:rPr>
              <a:t>I-94 Reconstruction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AB5E5B59-2761-2933-2AC2-E91E5A4DA85A}"/>
              </a:ext>
            </a:extLst>
          </p:cNvPr>
          <p:cNvSpPr/>
          <p:nvPr/>
        </p:nvSpPr>
        <p:spPr>
          <a:xfrm>
            <a:off x="5435599" y="2429092"/>
            <a:ext cx="979716" cy="454175"/>
          </a:xfrm>
          <a:prstGeom prst="wedgeRectCallout">
            <a:avLst>
              <a:gd name="adj1" fmla="val -46291"/>
              <a:gd name="adj2" fmla="val 73292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latin typeface="Montserrat Light" panose="00000400000000000000" pitchFamily="2" charset="0"/>
                <a:ea typeface="Roboto" panose="02000000000000000000" pitchFamily="2" charset="0"/>
              </a:rPr>
              <a:t>I-375 Removal</a:t>
            </a:r>
            <a:endParaRPr lang="en-US" b="1" dirty="0">
              <a:latin typeface="Montserrat Light" panose="000004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45F3EAA5-852C-02DB-62DB-A4B8BE5570DC}"/>
              </a:ext>
            </a:extLst>
          </p:cNvPr>
          <p:cNvSpPr/>
          <p:nvPr/>
        </p:nvSpPr>
        <p:spPr>
          <a:xfrm>
            <a:off x="3134048" y="3286002"/>
            <a:ext cx="1375229" cy="454175"/>
          </a:xfrm>
          <a:prstGeom prst="wedgeRectCallout">
            <a:avLst>
              <a:gd name="adj1" fmla="val 34583"/>
              <a:gd name="adj2" fmla="val 69635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latin typeface="Montserrat Light" panose="00000400000000000000" pitchFamily="2" charset="0"/>
                <a:ea typeface="Roboto" panose="02000000000000000000" pitchFamily="2" charset="0"/>
              </a:rPr>
              <a:t>Gordie Howe Bridge</a:t>
            </a:r>
            <a:endParaRPr lang="en-US" b="1" dirty="0">
              <a:latin typeface="Montserrat Light" panose="000004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71055D-C8E0-A679-5A87-02FA1EF4E483}"/>
              </a:ext>
            </a:extLst>
          </p:cNvPr>
          <p:cNvSpPr/>
          <p:nvPr/>
        </p:nvSpPr>
        <p:spPr>
          <a:xfrm>
            <a:off x="1503885" y="3518265"/>
            <a:ext cx="1630164" cy="647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3AB2B4-B6E1-222C-CC28-AB4057DDC93C}"/>
              </a:ext>
            </a:extLst>
          </p:cNvPr>
          <p:cNvSpPr/>
          <p:nvPr/>
        </p:nvSpPr>
        <p:spPr>
          <a:xfrm>
            <a:off x="5530772" y="3817284"/>
            <a:ext cx="1965859" cy="1070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22A3D-FCCE-F20C-20F9-17392DAFEC68}"/>
              </a:ext>
            </a:extLst>
          </p:cNvPr>
          <p:cNvSpPr txBox="1"/>
          <p:nvPr/>
        </p:nvSpPr>
        <p:spPr>
          <a:xfrm>
            <a:off x="6291888" y="1106482"/>
            <a:ext cx="833120" cy="415472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Montserrat" panose="000005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$430M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E74BB-48E3-A486-B7FE-04E5BA581372}"/>
              </a:ext>
            </a:extLst>
          </p:cNvPr>
          <p:cNvSpPr txBox="1"/>
          <p:nvPr/>
        </p:nvSpPr>
        <p:spPr>
          <a:xfrm>
            <a:off x="4509277" y="3282806"/>
            <a:ext cx="709693" cy="454175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Montserrat" panose="000005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$30M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05E59-D1F4-D15A-5370-F4A056FFF81B}"/>
              </a:ext>
            </a:extLst>
          </p:cNvPr>
          <p:cNvSpPr txBox="1"/>
          <p:nvPr/>
        </p:nvSpPr>
        <p:spPr>
          <a:xfrm>
            <a:off x="6415317" y="2429091"/>
            <a:ext cx="709693" cy="454175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Montserrat" panose="000005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TBD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D2F6E39-A248-5DF3-711F-7BDD64B1A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</p:spPr>
        <p:txBody>
          <a:bodyPr/>
          <a:lstStyle/>
          <a:p>
            <a:r>
              <a:rPr lang="en-US" dirty="0"/>
              <a:t>Upcoming Stormwater Projects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AE6CB-7AF5-2707-5887-49A603DF7040}"/>
              </a:ext>
            </a:extLst>
          </p:cNvPr>
          <p:cNvCxnSpPr>
            <a:cxnSpLocks/>
          </p:cNvCxnSpPr>
          <p:nvPr/>
        </p:nvCxnSpPr>
        <p:spPr>
          <a:xfrm>
            <a:off x="2582692" y="1319349"/>
            <a:ext cx="0" cy="1637241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F2FA9E59-ACF1-9A72-0DCD-E505B8D1DAA3}"/>
              </a:ext>
            </a:extLst>
          </p:cNvPr>
          <p:cNvSpPr/>
          <p:nvPr/>
        </p:nvSpPr>
        <p:spPr>
          <a:xfrm>
            <a:off x="2556568" y="1613365"/>
            <a:ext cx="1538006" cy="454175"/>
          </a:xfrm>
          <a:prstGeom prst="wedgeRectCallout">
            <a:avLst>
              <a:gd name="adj1" fmla="val -46291"/>
              <a:gd name="adj2" fmla="val 73292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latin typeface="Montserrat Light" panose="00000400000000000000" pitchFamily="2" charset="0"/>
                <a:ea typeface="Roboto" panose="02000000000000000000" pitchFamily="2" charset="0"/>
              </a:rPr>
              <a:t>M-39 Reconstruction</a:t>
            </a:r>
            <a:endParaRPr lang="en-US" b="1" dirty="0">
              <a:latin typeface="Montserrat Light" panose="000004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AF985-A4CC-9377-38DF-F20FD2A1777B}"/>
              </a:ext>
            </a:extLst>
          </p:cNvPr>
          <p:cNvSpPr txBox="1"/>
          <p:nvPr/>
        </p:nvSpPr>
        <p:spPr>
          <a:xfrm>
            <a:off x="4065322" y="1613364"/>
            <a:ext cx="709693" cy="454175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Montserrat" panose="000005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TBD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AB628BB1-29DF-2D40-1452-F9B3C015691F}"/>
              </a:ext>
            </a:extLst>
          </p:cNvPr>
          <p:cNvSpPr/>
          <p:nvPr/>
        </p:nvSpPr>
        <p:spPr>
          <a:xfrm>
            <a:off x="1973943" y="2302092"/>
            <a:ext cx="1052287" cy="454175"/>
          </a:xfrm>
          <a:prstGeom prst="wedgeRectCallout">
            <a:avLst>
              <a:gd name="adj1" fmla="val -46291"/>
              <a:gd name="adj2" fmla="val 73292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latin typeface="Montserrat Light" panose="00000400000000000000" pitchFamily="2" charset="0"/>
                <a:ea typeface="Roboto" panose="02000000000000000000" pitchFamily="2" charset="0"/>
              </a:rPr>
              <a:t>Far West Detroit</a:t>
            </a:r>
            <a:endParaRPr lang="en-US" b="1" dirty="0">
              <a:latin typeface="Montserrat Light" panose="000004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E8FD37-38B6-72A5-D6BB-49FFE417BBD6}"/>
              </a:ext>
            </a:extLst>
          </p:cNvPr>
          <p:cNvSpPr txBox="1"/>
          <p:nvPr/>
        </p:nvSpPr>
        <p:spPr>
          <a:xfrm>
            <a:off x="3026835" y="2296915"/>
            <a:ext cx="721179" cy="454175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b="1">
                <a:latin typeface="Montserrat" panose="000005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$32M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BA914B21-9C5A-7AD5-0D35-BB5DC178F81D}"/>
              </a:ext>
            </a:extLst>
          </p:cNvPr>
          <p:cNvSpPr/>
          <p:nvPr/>
        </p:nvSpPr>
        <p:spPr>
          <a:xfrm>
            <a:off x="1777999" y="1039349"/>
            <a:ext cx="1444172" cy="454175"/>
          </a:xfrm>
          <a:prstGeom prst="wedgeRectCallout">
            <a:avLst>
              <a:gd name="adj1" fmla="val -32498"/>
              <a:gd name="adj2" fmla="val 79684"/>
            </a:avLst>
          </a:prstGeom>
          <a:solidFill>
            <a:srgbClr val="FEB70D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latin typeface="Montserrat Light" panose="00000400000000000000" pitchFamily="2" charset="0"/>
                <a:ea typeface="Roboto" panose="02000000000000000000" pitchFamily="2" charset="0"/>
              </a:rPr>
              <a:t>Brightmoor / Minock Park </a:t>
            </a:r>
            <a:endParaRPr lang="en-US" b="1" dirty="0">
              <a:latin typeface="Montserrat Light" panose="000004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F8F03-FCDF-C15D-0882-53D1C75FC015}"/>
              </a:ext>
            </a:extLst>
          </p:cNvPr>
          <p:cNvSpPr txBox="1"/>
          <p:nvPr/>
        </p:nvSpPr>
        <p:spPr>
          <a:xfrm>
            <a:off x="3222173" y="1039349"/>
            <a:ext cx="721179" cy="454175"/>
          </a:xfrm>
          <a:prstGeom prst="rect">
            <a:avLst/>
          </a:prstGeom>
          <a:solidFill>
            <a:schemeClr val="bg1"/>
          </a:solidFill>
          <a:ln>
            <a:solidFill>
              <a:srgbClr val="0044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lt1"/>
                </a:solidFill>
                <a:latin typeface="Montserrat" panose="00000500000000000000" pitchFamily="2" charset="0"/>
                <a:ea typeface="Roboto" panose="02000000000000000000" pitchFamily="2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2"/>
                </a:solidFill>
              </a:rPr>
              <a:t>$30M</a:t>
            </a:r>
          </a:p>
        </p:txBody>
      </p:sp>
    </p:spTree>
    <p:extLst>
      <p:ext uri="{BB962C8B-B14F-4D97-AF65-F5344CB8AC3E}">
        <p14:creationId xmlns:p14="http://schemas.microsoft.com/office/powerpoint/2010/main" val="2819441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3D2F6E39-A248-5DF3-711F-7BDD64B1A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</p:spPr>
        <p:txBody>
          <a:bodyPr/>
          <a:lstStyle/>
          <a:p>
            <a:r>
              <a:rPr lang="en-US" dirty="0"/>
              <a:t>Far West Detroit Stormwater Improvement Project</a:t>
            </a:r>
          </a:p>
        </p:txBody>
      </p:sp>
      <p:pic>
        <p:nvPicPr>
          <p:cNvPr id="2" name="Google Shape;90;p16">
            <a:extLst>
              <a:ext uri="{FF2B5EF4-FFF2-40B4-BE49-F238E27FC236}">
                <a16:creationId xmlns:a16="http://schemas.microsoft.com/office/drawing/2014/main" id="{13DB1B5A-8A3E-765C-416D-9455B2E4C6B9}"/>
              </a:ext>
            </a:extLst>
          </p:cNvPr>
          <p:cNvPicPr preferRelativeResize="0"/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85235" y="2183626"/>
            <a:ext cx="631132" cy="67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3;p16">
            <a:extLst>
              <a:ext uri="{FF2B5EF4-FFF2-40B4-BE49-F238E27FC236}">
                <a16:creationId xmlns:a16="http://schemas.microsoft.com/office/drawing/2014/main" id="{3FBF32A2-EA73-161C-94CC-58764A12A832}"/>
              </a:ext>
            </a:extLst>
          </p:cNvPr>
          <p:cNvPicPr preferRelativeResize="0"/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19517" y="2873002"/>
            <a:ext cx="562568" cy="52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4;p16">
            <a:extLst>
              <a:ext uri="{FF2B5EF4-FFF2-40B4-BE49-F238E27FC236}">
                <a16:creationId xmlns:a16="http://schemas.microsoft.com/office/drawing/2014/main" id="{7B2736C8-09D0-8709-E4CB-8844381F90DD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592708" y="3414453"/>
            <a:ext cx="616186" cy="634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480E1B1-4A6F-6BDA-E60E-870E27C5B543}"/>
              </a:ext>
            </a:extLst>
          </p:cNvPr>
          <p:cNvSpPr txBox="1">
            <a:spLocks/>
          </p:cNvSpPr>
          <p:nvPr/>
        </p:nvSpPr>
        <p:spPr>
          <a:xfrm>
            <a:off x="1490668" y="2268206"/>
            <a:ext cx="73416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bg2"/>
                </a:solidFill>
                <a:latin typeface="Montserrat" panose="00000500000000000000" pitchFamily="2" charset="0"/>
              </a:rPr>
              <a:t>2.5 MG of peak flow reduction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94904BA-2CD6-6C7D-9CD8-3256E0868B6E}"/>
              </a:ext>
            </a:extLst>
          </p:cNvPr>
          <p:cNvSpPr txBox="1">
            <a:spLocks/>
          </p:cNvSpPr>
          <p:nvPr/>
        </p:nvSpPr>
        <p:spPr>
          <a:xfrm>
            <a:off x="1490670" y="2796802"/>
            <a:ext cx="71354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lt1"/>
              </a:buClr>
              <a:buSzPts val="2800"/>
              <a:buFont typeface="Montserrat Black"/>
              <a:buNone/>
              <a:defRPr sz="2000" b="1">
                <a:solidFill>
                  <a:schemeClr val="lt1"/>
                </a:solidFill>
                <a:latin typeface="Montserrat" panose="00000500000000000000" pitchFamily="2" charset="0"/>
                <a:ea typeface="Montserrat Black"/>
                <a:cs typeface="Montserrat Black"/>
              </a:defRPr>
            </a:lvl1pPr>
            <a:lvl2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100+ MG removed annually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4647D58-EB64-8200-5739-1DF1DCFD89E3}"/>
              </a:ext>
            </a:extLst>
          </p:cNvPr>
          <p:cNvSpPr txBox="1">
            <a:spLocks/>
          </p:cNvSpPr>
          <p:nvPr/>
        </p:nvSpPr>
        <p:spPr>
          <a:xfrm>
            <a:off x="1490670" y="3249308"/>
            <a:ext cx="4074757" cy="89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lt1"/>
              </a:buClr>
              <a:buSzPts val="2800"/>
              <a:buFont typeface="Montserrat Black"/>
              <a:buNone/>
              <a:defRPr sz="2000" b="1">
                <a:solidFill>
                  <a:schemeClr val="lt1"/>
                </a:solidFill>
                <a:latin typeface="Montserrat" panose="00000500000000000000" pitchFamily="2" charset="0"/>
                <a:ea typeface="Montserrat Black"/>
                <a:cs typeface="Montserrat Black"/>
              </a:defRPr>
            </a:lvl1pPr>
            <a:lvl2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Use of city-owned Rouge Park creates highly visible amenity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0A490-5264-2D72-881E-46A6CCD8C4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650" r="25259"/>
          <a:stretch/>
        </p:blipFill>
        <p:spPr>
          <a:xfrm>
            <a:off x="6492242" y="1297048"/>
            <a:ext cx="2394793" cy="3200400"/>
          </a:xfrm>
          <a:prstGeom prst="rect">
            <a:avLst/>
          </a:prstGeom>
          <a:ln w="12700">
            <a:solidFill>
              <a:srgbClr val="279989"/>
            </a:solidFill>
          </a:ln>
          <a:effectLst/>
        </p:spPr>
      </p:pic>
      <p:pic>
        <p:nvPicPr>
          <p:cNvPr id="9" name="Google Shape;90;p16">
            <a:extLst>
              <a:ext uri="{FF2B5EF4-FFF2-40B4-BE49-F238E27FC236}">
                <a16:creationId xmlns:a16="http://schemas.microsoft.com/office/drawing/2014/main" id="{EB3A4084-BBC2-A405-047F-FABF8695B9D3}"/>
              </a:ext>
            </a:extLst>
          </p:cNvPr>
          <p:cNvPicPr preferRelativeResize="0"/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54106" y="1494250"/>
            <a:ext cx="493389" cy="6769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05DA987-58DF-D7F1-13F8-DE59A2B9A0F1}"/>
              </a:ext>
            </a:extLst>
          </p:cNvPr>
          <p:cNvSpPr txBox="1">
            <a:spLocks/>
          </p:cNvSpPr>
          <p:nvPr/>
        </p:nvSpPr>
        <p:spPr>
          <a:xfrm>
            <a:off x="1527759" y="1449977"/>
            <a:ext cx="471302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Black"/>
              <a:buNone/>
              <a:defRPr sz="2800" b="0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bg2"/>
                </a:solidFill>
                <a:latin typeface="Montserrat" panose="00000500000000000000" pitchFamily="2" charset="0"/>
              </a:rPr>
              <a:t>$32M stormwater improvements</a:t>
            </a:r>
          </a:p>
          <a:p>
            <a:r>
              <a:rPr lang="en-US" sz="2000" b="1" dirty="0">
                <a:solidFill>
                  <a:schemeClr val="bg2"/>
                </a:solidFill>
                <a:latin typeface="Montserrat" panose="00000500000000000000" pitchFamily="2" charset="0"/>
              </a:rPr>
              <a:t>funded by Evergreen/Farmington</a:t>
            </a:r>
            <a:endParaRPr lang="en-US" sz="1800" dirty="0">
              <a:solidFill>
                <a:schemeClr val="bg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3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F8C-2CF6-412C-4251-F50113DD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the Sewer System Functions</a:t>
            </a:r>
          </a:p>
        </p:txBody>
      </p:sp>
    </p:spTree>
    <p:extLst>
      <p:ext uri="{BB962C8B-B14F-4D97-AF65-F5344CB8AC3E}">
        <p14:creationId xmlns:p14="http://schemas.microsoft.com/office/powerpoint/2010/main" val="2050660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76750-7C0D-10F4-36AC-AAB368FAD4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354" r="2" b="1119"/>
          <a:stretch/>
        </p:blipFill>
        <p:spPr>
          <a:xfrm>
            <a:off x="669474" y="266491"/>
            <a:ext cx="7870361" cy="4767262"/>
          </a:xfrm>
          <a:prstGeom prst="rect">
            <a:avLst/>
          </a:prstGeom>
          <a:noFill/>
          <a:ln w="38100"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6DCB-0433-8FEA-688A-D2857B784463}"/>
              </a:ext>
            </a:extLst>
          </p:cNvPr>
          <p:cNvSpPr txBox="1"/>
          <p:nvPr/>
        </p:nvSpPr>
        <p:spPr>
          <a:xfrm>
            <a:off x="2831365" y="783763"/>
            <a:ext cx="11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tserrat Light" panose="00000400000000000000" pitchFamily="2" charset="0"/>
              </a:rPr>
              <a:t>NORTH BASIN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A13AF-B9AE-D6C6-657F-9D0B5901DDD8}"/>
              </a:ext>
            </a:extLst>
          </p:cNvPr>
          <p:cNvSpPr txBox="1"/>
          <p:nvPr/>
        </p:nvSpPr>
        <p:spPr>
          <a:xfrm>
            <a:off x="6222265" y="3412663"/>
            <a:ext cx="11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Montserrat Light" panose="00000400000000000000" pitchFamily="2" charset="0"/>
              </a:rPr>
              <a:t>SOUTH BASIN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CCDD833-7483-A12F-80EF-0A5831D84E58}"/>
              </a:ext>
            </a:extLst>
          </p:cNvPr>
          <p:cNvSpPr/>
          <p:nvPr/>
        </p:nvSpPr>
        <p:spPr>
          <a:xfrm>
            <a:off x="6222267" y="4180679"/>
            <a:ext cx="386715" cy="390224"/>
          </a:xfrm>
          <a:custGeom>
            <a:avLst/>
            <a:gdLst>
              <a:gd name="connsiteX0" fmla="*/ 114300 w 371475"/>
              <a:gd name="connsiteY0" fmla="*/ 0 h 431800"/>
              <a:gd name="connsiteX1" fmla="*/ 0 w 371475"/>
              <a:gd name="connsiteY1" fmla="*/ 215900 h 431800"/>
              <a:gd name="connsiteX2" fmla="*/ 282575 w 371475"/>
              <a:gd name="connsiteY2" fmla="*/ 431800 h 431800"/>
              <a:gd name="connsiteX3" fmla="*/ 371475 w 371475"/>
              <a:gd name="connsiteY3" fmla="*/ 228600 h 431800"/>
              <a:gd name="connsiteX4" fmla="*/ 114300 w 371475"/>
              <a:gd name="connsiteY4" fmla="*/ 0 h 431800"/>
              <a:gd name="connsiteX0" fmla="*/ 114300 w 371475"/>
              <a:gd name="connsiteY0" fmla="*/ 0 h 388937"/>
              <a:gd name="connsiteX1" fmla="*/ 0 w 371475"/>
              <a:gd name="connsiteY1" fmla="*/ 215900 h 388937"/>
              <a:gd name="connsiteX2" fmla="*/ 251619 w 371475"/>
              <a:gd name="connsiteY2" fmla="*/ 388937 h 388937"/>
              <a:gd name="connsiteX3" fmla="*/ 371475 w 371475"/>
              <a:gd name="connsiteY3" fmla="*/ 228600 h 388937"/>
              <a:gd name="connsiteX4" fmla="*/ 114300 w 371475"/>
              <a:gd name="connsiteY4" fmla="*/ 0 h 388937"/>
              <a:gd name="connsiteX0" fmla="*/ 114300 w 371475"/>
              <a:gd name="connsiteY0" fmla="*/ 0 h 388937"/>
              <a:gd name="connsiteX1" fmla="*/ 0 w 371475"/>
              <a:gd name="connsiteY1" fmla="*/ 215900 h 388937"/>
              <a:gd name="connsiteX2" fmla="*/ 251619 w 371475"/>
              <a:gd name="connsiteY2" fmla="*/ 388937 h 388937"/>
              <a:gd name="connsiteX3" fmla="*/ 371475 w 371475"/>
              <a:gd name="connsiteY3" fmla="*/ 228600 h 388937"/>
              <a:gd name="connsiteX4" fmla="*/ 114300 w 371475"/>
              <a:gd name="connsiteY4" fmla="*/ 0 h 388937"/>
              <a:gd name="connsiteX0" fmla="*/ 114300 w 371475"/>
              <a:gd name="connsiteY0" fmla="*/ 0 h 388937"/>
              <a:gd name="connsiteX1" fmla="*/ 0 w 371475"/>
              <a:gd name="connsiteY1" fmla="*/ 215900 h 388937"/>
              <a:gd name="connsiteX2" fmla="*/ 251619 w 371475"/>
              <a:gd name="connsiteY2" fmla="*/ 388937 h 388937"/>
              <a:gd name="connsiteX3" fmla="*/ 371475 w 371475"/>
              <a:gd name="connsiteY3" fmla="*/ 228600 h 388937"/>
              <a:gd name="connsiteX4" fmla="*/ 114300 w 371475"/>
              <a:gd name="connsiteY4" fmla="*/ 0 h 388937"/>
              <a:gd name="connsiteX0" fmla="*/ 114318 w 371493"/>
              <a:gd name="connsiteY0" fmla="*/ 0 h 388937"/>
              <a:gd name="connsiteX1" fmla="*/ 18 w 371493"/>
              <a:gd name="connsiteY1" fmla="*/ 215900 h 388937"/>
              <a:gd name="connsiteX2" fmla="*/ 251637 w 371493"/>
              <a:gd name="connsiteY2" fmla="*/ 388937 h 388937"/>
              <a:gd name="connsiteX3" fmla="*/ 371493 w 371493"/>
              <a:gd name="connsiteY3" fmla="*/ 228600 h 388937"/>
              <a:gd name="connsiteX4" fmla="*/ 114318 w 371493"/>
              <a:gd name="connsiteY4" fmla="*/ 0 h 388937"/>
              <a:gd name="connsiteX0" fmla="*/ 114318 w 371493"/>
              <a:gd name="connsiteY0" fmla="*/ 0 h 388937"/>
              <a:gd name="connsiteX1" fmla="*/ 18 w 371493"/>
              <a:gd name="connsiteY1" fmla="*/ 215900 h 388937"/>
              <a:gd name="connsiteX2" fmla="*/ 251637 w 371493"/>
              <a:gd name="connsiteY2" fmla="*/ 388937 h 388937"/>
              <a:gd name="connsiteX3" fmla="*/ 371493 w 371493"/>
              <a:gd name="connsiteY3" fmla="*/ 228600 h 388937"/>
              <a:gd name="connsiteX4" fmla="*/ 114318 w 371493"/>
              <a:gd name="connsiteY4" fmla="*/ 0 h 388937"/>
              <a:gd name="connsiteX0" fmla="*/ 114318 w 371493"/>
              <a:gd name="connsiteY0" fmla="*/ 0 h 388937"/>
              <a:gd name="connsiteX1" fmla="*/ 18 w 371493"/>
              <a:gd name="connsiteY1" fmla="*/ 215900 h 388937"/>
              <a:gd name="connsiteX2" fmla="*/ 251637 w 371493"/>
              <a:gd name="connsiteY2" fmla="*/ 388937 h 388937"/>
              <a:gd name="connsiteX3" fmla="*/ 371493 w 371493"/>
              <a:gd name="connsiteY3" fmla="*/ 228600 h 388937"/>
              <a:gd name="connsiteX4" fmla="*/ 114318 w 371493"/>
              <a:gd name="connsiteY4" fmla="*/ 0 h 388937"/>
              <a:gd name="connsiteX0" fmla="*/ 114318 w 371493"/>
              <a:gd name="connsiteY0" fmla="*/ 19131 h 408068"/>
              <a:gd name="connsiteX1" fmla="*/ 18 w 371493"/>
              <a:gd name="connsiteY1" fmla="*/ 235031 h 408068"/>
              <a:gd name="connsiteX2" fmla="*/ 251637 w 371493"/>
              <a:gd name="connsiteY2" fmla="*/ 408068 h 408068"/>
              <a:gd name="connsiteX3" fmla="*/ 371493 w 371493"/>
              <a:gd name="connsiteY3" fmla="*/ 247731 h 408068"/>
              <a:gd name="connsiteX4" fmla="*/ 114318 w 371493"/>
              <a:gd name="connsiteY4" fmla="*/ 19131 h 408068"/>
              <a:gd name="connsiteX0" fmla="*/ 114318 w 371493"/>
              <a:gd name="connsiteY0" fmla="*/ 17954 h 406891"/>
              <a:gd name="connsiteX1" fmla="*/ 18 w 371493"/>
              <a:gd name="connsiteY1" fmla="*/ 233854 h 406891"/>
              <a:gd name="connsiteX2" fmla="*/ 251637 w 371493"/>
              <a:gd name="connsiteY2" fmla="*/ 406891 h 406891"/>
              <a:gd name="connsiteX3" fmla="*/ 371493 w 371493"/>
              <a:gd name="connsiteY3" fmla="*/ 246554 h 406891"/>
              <a:gd name="connsiteX4" fmla="*/ 114318 w 371493"/>
              <a:gd name="connsiteY4" fmla="*/ 17954 h 406891"/>
              <a:gd name="connsiteX0" fmla="*/ 114318 w 390171"/>
              <a:gd name="connsiteY0" fmla="*/ 17954 h 406891"/>
              <a:gd name="connsiteX1" fmla="*/ 18 w 390171"/>
              <a:gd name="connsiteY1" fmla="*/ 233854 h 406891"/>
              <a:gd name="connsiteX2" fmla="*/ 251637 w 390171"/>
              <a:gd name="connsiteY2" fmla="*/ 406891 h 406891"/>
              <a:gd name="connsiteX3" fmla="*/ 371493 w 390171"/>
              <a:gd name="connsiteY3" fmla="*/ 246554 h 406891"/>
              <a:gd name="connsiteX4" fmla="*/ 114318 w 390171"/>
              <a:gd name="connsiteY4" fmla="*/ 17954 h 406891"/>
              <a:gd name="connsiteX0" fmla="*/ 114318 w 389534"/>
              <a:gd name="connsiteY0" fmla="*/ 17954 h 368791"/>
              <a:gd name="connsiteX1" fmla="*/ 18 w 389534"/>
              <a:gd name="connsiteY1" fmla="*/ 233854 h 368791"/>
              <a:gd name="connsiteX2" fmla="*/ 246875 w 389534"/>
              <a:gd name="connsiteY2" fmla="*/ 368791 h 368791"/>
              <a:gd name="connsiteX3" fmla="*/ 371493 w 389534"/>
              <a:gd name="connsiteY3" fmla="*/ 246554 h 368791"/>
              <a:gd name="connsiteX4" fmla="*/ 114318 w 389534"/>
              <a:gd name="connsiteY4" fmla="*/ 17954 h 368791"/>
              <a:gd name="connsiteX0" fmla="*/ 114318 w 388720"/>
              <a:gd name="connsiteY0" fmla="*/ 17954 h 380919"/>
              <a:gd name="connsiteX1" fmla="*/ 18 w 388720"/>
              <a:gd name="connsiteY1" fmla="*/ 233854 h 380919"/>
              <a:gd name="connsiteX2" fmla="*/ 246875 w 388720"/>
              <a:gd name="connsiteY2" fmla="*/ 368791 h 380919"/>
              <a:gd name="connsiteX3" fmla="*/ 371493 w 388720"/>
              <a:gd name="connsiteY3" fmla="*/ 246554 h 380919"/>
              <a:gd name="connsiteX4" fmla="*/ 114318 w 388720"/>
              <a:gd name="connsiteY4" fmla="*/ 17954 h 38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720" h="380919">
                <a:moveTo>
                  <a:pt x="114318" y="17954"/>
                </a:moveTo>
                <a:cubicBezTo>
                  <a:pt x="57168" y="80396"/>
                  <a:pt x="19068" y="133312"/>
                  <a:pt x="18" y="233854"/>
                </a:cubicBezTo>
                <a:cubicBezTo>
                  <a:pt x="-1834" y="274864"/>
                  <a:pt x="134427" y="327781"/>
                  <a:pt x="246875" y="368791"/>
                </a:cubicBezTo>
                <a:cubicBezTo>
                  <a:pt x="339214" y="410595"/>
                  <a:pt x="426791" y="338100"/>
                  <a:pt x="371493" y="246554"/>
                </a:cubicBezTo>
                <a:cubicBezTo>
                  <a:pt x="352443" y="191785"/>
                  <a:pt x="178612" y="-70152"/>
                  <a:pt x="114318" y="17954"/>
                </a:cubicBezTo>
                <a:close/>
              </a:path>
            </a:pathLst>
          </a:custGeom>
          <a:gradFill flip="none" rotWithShape="1">
            <a:gsLst>
              <a:gs pos="0">
                <a:srgbClr val="84A24D">
                  <a:shade val="30000"/>
                  <a:satMod val="115000"/>
                </a:srgbClr>
              </a:gs>
              <a:gs pos="50000">
                <a:srgbClr val="84A24D">
                  <a:shade val="67500"/>
                  <a:satMod val="115000"/>
                </a:srgbClr>
              </a:gs>
              <a:gs pos="100000">
                <a:srgbClr val="84A24D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panose="00000400000000000000" pitchFamily="2" charset="0"/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0F9B3BA-82BD-8AEE-1AB7-8D1DF416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1553"/>
            <a:ext cx="671109" cy="8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1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3D2F6E39-A248-5DF3-711F-7BDD64B1A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</p:spPr>
        <p:txBody>
          <a:bodyPr/>
          <a:lstStyle/>
          <a:p>
            <a:r>
              <a:rPr lang="en-US" dirty="0"/>
              <a:t>Far West North Basin (Constance) &amp; South Basin Overview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B33DE98-6694-772A-A16C-B3D2F888F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86"/>
          <a:stretch/>
        </p:blipFill>
        <p:spPr bwMode="auto">
          <a:xfrm>
            <a:off x="311700" y="1230146"/>
            <a:ext cx="4160859" cy="30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6CE5127-4441-8B3E-68B4-8BD15260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1" r="11181"/>
          <a:stretch/>
        </p:blipFill>
        <p:spPr bwMode="auto">
          <a:xfrm>
            <a:off x="4572002" y="1230147"/>
            <a:ext cx="4160859" cy="30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98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Westside Stormwater Improvements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A6A77-F346-3ABF-6AAB-ABA0F71C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271" y="1137955"/>
            <a:ext cx="4309275" cy="278634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8149F7-0AFD-321B-F53D-82A6621A6DED}"/>
              </a:ext>
            </a:extLst>
          </p:cNvPr>
          <p:cNvSpPr txBox="1">
            <a:spLocks/>
          </p:cNvSpPr>
          <p:nvPr/>
        </p:nvSpPr>
        <p:spPr>
          <a:xfrm>
            <a:off x="311700" y="1152475"/>
            <a:ext cx="4770840" cy="34164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279989"/>
                </a:solidFill>
                <a:latin typeface="+mn-lt"/>
                <a:ea typeface="+mn-ea"/>
                <a:cs typeface="+mn-cs"/>
              </a:rPr>
              <a:t>More than $100M of planned stormwater Improvements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 for the West Chicago and  Schoolcraft Areas.</a:t>
            </a: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Targeted investment to </a:t>
            </a:r>
            <a:r>
              <a:rPr lang="en-US" sz="1500" b="1" dirty="0">
                <a:solidFill>
                  <a:srgbClr val="279989"/>
                </a:solidFill>
                <a:latin typeface="Montserrat" panose="00000300000000000000" pitchFamily="2" charset="0"/>
                <a:ea typeface="+mn-ea"/>
                <a:cs typeface="+mn-cs"/>
              </a:rPr>
              <a:t>remove stormwater from combined sewer systems and improve water quality </a:t>
            </a: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of the Rouge River by reducing combined sewer overflows.</a:t>
            </a: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Combination of gray and green infrastructure designed to maximize performance, create native landscapes.</a:t>
            </a: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sz="1500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Funding sought through State of Michigan Clean Water Revolving Fund.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1F79B2A1-4E73-0012-1918-FF632DC2F403}"/>
              </a:ext>
            </a:extLst>
          </p:cNvPr>
          <p:cNvSpPr/>
          <p:nvPr/>
        </p:nvSpPr>
        <p:spPr>
          <a:xfrm>
            <a:off x="5970688" y="1856736"/>
            <a:ext cx="1137200" cy="333930"/>
          </a:xfrm>
          <a:prstGeom prst="wedgeRectCallout">
            <a:avLst>
              <a:gd name="adj1" fmla="val -111607"/>
              <a:gd name="adj2" fmla="val 26278"/>
            </a:avLst>
          </a:prstGeom>
          <a:solidFill>
            <a:srgbClr val="FEB70D"/>
          </a:solidFill>
          <a:ln>
            <a:solidFill>
              <a:srgbClr val="FEB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050" b="1" dirty="0">
                <a:solidFill>
                  <a:srgbClr val="004445"/>
                </a:solidFill>
                <a:latin typeface="Montserrat" panose="00000500000000000000" pitchFamily="2" charset="0"/>
                <a:ea typeface="Roboto" panose="02000000000000000000" pitchFamily="2" charset="0"/>
              </a:rPr>
              <a:t>Schoolcraft</a:t>
            </a:r>
            <a:endParaRPr lang="en-US" sz="1050" b="1" dirty="0">
              <a:solidFill>
                <a:srgbClr val="004445"/>
              </a:solidFill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C800D93F-6473-32DB-FEBC-EB97429A76DE}"/>
              </a:ext>
            </a:extLst>
          </p:cNvPr>
          <p:cNvSpPr/>
          <p:nvPr/>
        </p:nvSpPr>
        <p:spPr>
          <a:xfrm>
            <a:off x="5970688" y="2404785"/>
            <a:ext cx="1137200" cy="333930"/>
          </a:xfrm>
          <a:prstGeom prst="wedgeRectCallout">
            <a:avLst>
              <a:gd name="adj1" fmla="val -109759"/>
              <a:gd name="adj2" fmla="val -71844"/>
            </a:avLst>
          </a:prstGeom>
          <a:solidFill>
            <a:srgbClr val="FEB70D"/>
          </a:solidFill>
          <a:ln>
            <a:solidFill>
              <a:srgbClr val="FEB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1050" b="1" dirty="0">
                <a:solidFill>
                  <a:srgbClr val="004445"/>
                </a:solidFill>
                <a:latin typeface="Montserrat" panose="00000500000000000000" pitchFamily="2" charset="0"/>
                <a:ea typeface="Roboto" panose="02000000000000000000" pitchFamily="2" charset="0"/>
              </a:rPr>
              <a:t>West Chicago</a:t>
            </a:r>
            <a:endParaRPr lang="en-US" sz="1050" b="1" dirty="0">
              <a:solidFill>
                <a:srgbClr val="004445"/>
              </a:solidFill>
              <a:latin typeface="Montserrat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0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McNichols West and McNichols East Grant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4FA02-EBC7-6F87-3AC7-B32220CBC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1" r="8198"/>
          <a:stretch/>
        </p:blipFill>
        <p:spPr>
          <a:xfrm>
            <a:off x="4572000" y="1213427"/>
            <a:ext cx="4502438" cy="3214187"/>
          </a:xfrm>
          <a:prstGeom prst="rect">
            <a:avLst/>
          </a:prstGeom>
        </p:spPr>
      </p:pic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930526BB-3B0A-60DA-434F-FE0F26453C70}"/>
              </a:ext>
            </a:extLst>
          </p:cNvPr>
          <p:cNvSpPr/>
          <p:nvPr/>
        </p:nvSpPr>
        <p:spPr>
          <a:xfrm>
            <a:off x="4572000" y="823922"/>
            <a:ext cx="1151602" cy="441960"/>
          </a:xfrm>
          <a:prstGeom prst="wedgeRectCallout">
            <a:avLst>
              <a:gd name="adj1" fmla="val -4397"/>
              <a:gd name="adj2" fmla="val 160776"/>
            </a:avLst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445"/>
                </a:solidFill>
              </a:rPr>
              <a:t>McNichols West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F899E6B5-8DBF-E3C7-3CBB-923B3BFB6A1A}"/>
              </a:ext>
            </a:extLst>
          </p:cNvPr>
          <p:cNvSpPr/>
          <p:nvPr/>
        </p:nvSpPr>
        <p:spPr>
          <a:xfrm>
            <a:off x="5795687" y="823922"/>
            <a:ext cx="1151602" cy="441960"/>
          </a:xfrm>
          <a:prstGeom prst="wedgeRectCallout">
            <a:avLst>
              <a:gd name="adj1" fmla="val -96445"/>
              <a:gd name="adj2" fmla="val 155603"/>
            </a:avLst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4445"/>
                </a:solidFill>
              </a:rPr>
              <a:t>McNichols East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B7644AD-8E28-AC9C-3EAB-A7308CF7734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93914" y="828887"/>
            <a:ext cx="5687786" cy="36175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latin typeface="Montserrat Light" panose="00000400000000000000" pitchFamily="2" charset="0"/>
              </a:rPr>
              <a:t>DWSD seeking </a:t>
            </a:r>
            <a:r>
              <a:rPr lang="en-US" sz="1300" b="1" dirty="0">
                <a:solidFill>
                  <a:srgbClr val="279989"/>
                </a:solidFill>
                <a:latin typeface="+mn-lt"/>
              </a:rPr>
              <a:t>$975K in grants to study the</a:t>
            </a:r>
            <a:br>
              <a:rPr lang="en-US" sz="1300" b="1" dirty="0">
                <a:solidFill>
                  <a:srgbClr val="279989"/>
                </a:solidFill>
                <a:latin typeface="+mn-lt"/>
              </a:rPr>
            </a:br>
            <a:r>
              <a:rPr lang="en-US" sz="1300" b="1" dirty="0">
                <a:solidFill>
                  <a:srgbClr val="279989"/>
                </a:solidFill>
                <a:latin typeface="+mn-lt"/>
              </a:rPr>
              <a:t>viability of direct discharge to the Rouge</a:t>
            </a:r>
            <a:br>
              <a:rPr lang="en-US" sz="1300" b="1" dirty="0">
                <a:solidFill>
                  <a:srgbClr val="279989"/>
                </a:solidFill>
                <a:latin typeface="+mn-lt"/>
              </a:rPr>
            </a:br>
            <a:r>
              <a:rPr lang="en-US" sz="1300" b="1" dirty="0">
                <a:solidFill>
                  <a:srgbClr val="279989"/>
                </a:solidFill>
                <a:latin typeface="+mn-lt"/>
              </a:rPr>
              <a:t>River along McNichols Road between the</a:t>
            </a:r>
            <a:br>
              <a:rPr lang="en-US" sz="1300" b="1" dirty="0">
                <a:solidFill>
                  <a:srgbClr val="279989"/>
                </a:solidFill>
                <a:latin typeface="+mn-lt"/>
              </a:rPr>
            </a:br>
            <a:r>
              <a:rPr lang="en-US" sz="1300" b="1" dirty="0">
                <a:solidFill>
                  <a:srgbClr val="279989"/>
                </a:solidFill>
                <a:latin typeface="+mn-lt"/>
              </a:rPr>
              <a:t>Rouge River and the Southfield Freeway</a:t>
            </a:r>
            <a:r>
              <a:rPr lang="en-US" sz="1300" dirty="0">
                <a:latin typeface="Montserrat Light" panose="00000400000000000000" pitchFamily="2" charset="0"/>
              </a:rPr>
              <a:t>.</a:t>
            </a:r>
          </a:p>
          <a:p>
            <a:pPr marL="114300" indent="0">
              <a:buNone/>
            </a:pPr>
            <a:endParaRPr lang="en-US" sz="1300" dirty="0">
              <a:latin typeface="Montserrat Light" panose="000004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latin typeface="Montserrat Light" panose="00000400000000000000" pitchFamily="2" charset="0"/>
              </a:rPr>
              <a:t>The study will compliment ongoing work by</a:t>
            </a:r>
            <a:br>
              <a:rPr lang="en-US" sz="1300" dirty="0">
                <a:latin typeface="Montserrat Light" panose="00000400000000000000" pitchFamily="2" charset="0"/>
              </a:rPr>
            </a:br>
            <a:r>
              <a:rPr lang="en-US" sz="1300" dirty="0">
                <a:latin typeface="Montserrat Light" panose="00000400000000000000" pitchFamily="2" charset="0"/>
              </a:rPr>
              <a:t>GLWA to create in-line storage within the</a:t>
            </a:r>
            <a:br>
              <a:rPr lang="en-US" sz="1300" dirty="0">
                <a:latin typeface="Montserrat Light" panose="00000400000000000000" pitchFamily="2" charset="0"/>
              </a:rPr>
            </a:br>
            <a:r>
              <a:rPr lang="en-US" sz="1300" dirty="0">
                <a:latin typeface="Montserrat Light" panose="00000400000000000000" pitchFamily="2" charset="0"/>
              </a:rPr>
              <a:t>combined sewer system and eventually</a:t>
            </a:r>
            <a:br>
              <a:rPr lang="en-US" sz="1300" dirty="0">
                <a:latin typeface="Montserrat Light" panose="00000400000000000000" pitchFamily="2" charset="0"/>
              </a:rPr>
            </a:br>
            <a:r>
              <a:rPr lang="en-US" sz="1300" dirty="0">
                <a:latin typeface="Montserrat Light" panose="00000400000000000000" pitchFamily="2" charset="0"/>
              </a:rPr>
              <a:t>convert the McNichols Relief Sewer to</a:t>
            </a:r>
            <a:br>
              <a:rPr lang="en-US" sz="1300" dirty="0">
                <a:latin typeface="Montserrat Light" panose="00000400000000000000" pitchFamily="2" charset="0"/>
              </a:rPr>
            </a:br>
            <a:r>
              <a:rPr lang="en-US" sz="1300" dirty="0">
                <a:latin typeface="Montserrat Light" panose="00000400000000000000" pitchFamily="2" charset="0"/>
              </a:rPr>
              <a:t>manage stormwater only.</a:t>
            </a:r>
          </a:p>
          <a:p>
            <a:pPr marL="114300" indent="0">
              <a:buNone/>
            </a:pPr>
            <a:endParaRPr lang="en-US" sz="1300" dirty="0">
              <a:latin typeface="Montserrat Light" panose="000004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latin typeface="Montserrat Light" panose="00000400000000000000" pitchFamily="2" charset="0"/>
              </a:rPr>
              <a:t>Study to help advance preliminary engineering required for future construction projects for NPDES permit compliance.</a:t>
            </a:r>
          </a:p>
          <a:p>
            <a:pPr marL="114300" indent="0">
              <a:buNone/>
            </a:pPr>
            <a:endParaRPr lang="en-US" sz="1300" dirty="0">
              <a:latin typeface="Montserrat Light" panose="000004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latin typeface="Montserrat Light" panose="00000400000000000000" pitchFamily="2" charset="0"/>
              </a:rPr>
              <a:t>The projects will also reduce the risk of localized flooding of streets and buildings.</a:t>
            </a:r>
          </a:p>
        </p:txBody>
      </p:sp>
    </p:spTree>
    <p:extLst>
      <p:ext uri="{BB962C8B-B14F-4D97-AF65-F5344CB8AC3E}">
        <p14:creationId xmlns:p14="http://schemas.microsoft.com/office/powerpoint/2010/main" val="3086576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D5893E-0F20-798B-80D5-273AB4C16A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173946" cy="2795588"/>
          </a:xfrm>
        </p:spPr>
        <p:txBody>
          <a:bodyPr/>
          <a:lstStyle/>
          <a:p>
            <a:r>
              <a:rPr lang="en-US" dirty="0"/>
              <a:t>Project will study sewer relief for</a:t>
            </a:r>
            <a:br>
              <a:rPr lang="en-US" dirty="0"/>
            </a:br>
            <a:r>
              <a:rPr lang="en-US" dirty="0"/>
              <a:t>four eastside neighborhoods: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0BAC52-FCC5-ACEA-EA9A-662AE2D0EC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Project Study Area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1E820-25D4-8DB6-E427-A771077466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897563" cy="60325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+mj-lt"/>
              </a:rPr>
              <a:t>Eastside Stormwater Relief Project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630194F-E6D9-9895-176C-9B7C6AEAA2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713" r="5713"/>
          <a:stretch/>
        </p:blipFill>
        <p:spPr>
          <a:xfrm>
            <a:off x="5486400" y="0"/>
            <a:ext cx="3657600" cy="51435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DD7100-CF2D-6AB8-2897-2E171A6763E4}"/>
              </a:ext>
            </a:extLst>
          </p:cNvPr>
          <p:cNvGraphicFramePr>
            <a:graphicFrameLocks noGrp="1"/>
          </p:cNvGraphicFramePr>
          <p:nvPr/>
        </p:nvGraphicFramePr>
        <p:xfrm>
          <a:off x="1050047" y="2524991"/>
          <a:ext cx="3168662" cy="143972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875446">
                  <a:extLst>
                    <a:ext uri="{9D8B030D-6E8A-4147-A177-3AD203B41FA5}">
                      <a16:colId xmlns:a16="http://schemas.microsoft.com/office/drawing/2014/main" val="1118744114"/>
                    </a:ext>
                  </a:extLst>
                </a:gridCol>
                <a:gridCol w="1293216">
                  <a:extLst>
                    <a:ext uri="{9D8B030D-6E8A-4147-A177-3AD203B41FA5}">
                      <a16:colId xmlns:a16="http://schemas.microsoft.com/office/drawing/2014/main" val="1128242371"/>
                    </a:ext>
                  </a:extLst>
                </a:gridCol>
              </a:tblGrid>
              <a:tr h="365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Drainage Area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Area (Acres)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2471063"/>
                  </a:ext>
                </a:extLst>
              </a:tr>
              <a:tr h="3657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East English Village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1036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5829613"/>
                  </a:ext>
                </a:extLst>
              </a:tr>
              <a:tr h="177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Fox Creek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202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718034"/>
                  </a:ext>
                </a:extLst>
              </a:tr>
              <a:tr h="177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Jefferson North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515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5352452"/>
                  </a:ext>
                </a:extLst>
              </a:tr>
              <a:tr h="177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Morningside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4445"/>
                          </a:solidFill>
                          <a:effectLst/>
                        </a:rPr>
                        <a:t>455</a:t>
                      </a:r>
                      <a:endParaRPr lang="en-US" sz="1050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5596304"/>
                  </a:ext>
                </a:extLst>
              </a:tr>
              <a:tr h="177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4445"/>
                          </a:solidFill>
                          <a:effectLst/>
                        </a:rPr>
                        <a:t>TOTAL</a:t>
                      </a:r>
                      <a:endParaRPr lang="en-US" sz="1050" b="1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4445"/>
                          </a:solidFill>
                          <a:effectLst/>
                        </a:rPr>
                        <a:t>2,208</a:t>
                      </a:r>
                      <a:endParaRPr lang="en-US" sz="1050" b="1" dirty="0">
                        <a:solidFill>
                          <a:srgbClr val="004445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0039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069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E820-25D4-8DB6-E427-A7710774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6350"/>
            <a:ext cx="7231382" cy="602700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Eastside Stormwater Relief Project – Water in </a:t>
            </a:r>
            <a:r>
              <a:rPr lang="en-US" dirty="0"/>
              <a:t>B</a:t>
            </a:r>
            <a:r>
              <a:rPr lang="en-US" sz="1800" dirty="0"/>
              <a:t>asement Reports</a:t>
            </a:r>
            <a:endParaRPr lang="en-US" dirty="0"/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5709DEDE-FEF5-7FAD-62AD-0A96F7679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9" b="95911" l="5125" r="95845">
                        <a14:foregroundMark x1="69722" y1="59108" x2="69529" y2="91078"/>
                        <a14:foregroundMark x1="69739" y1="56257" x2="69734" y2="57063"/>
                        <a14:foregroundMark x1="69806" y1="45167" x2="69743" y2="55576"/>
                        <a14:foregroundMark x1="69529" y1="91078" x2="82271" y2="98327"/>
                        <a14:foregroundMark x1="82271" y1="98327" x2="90720" y2="98885"/>
                        <a14:foregroundMark x1="90720" y1="98885" x2="97507" y2="76208"/>
                        <a14:foregroundMark x1="97507" y1="76208" x2="95983" y2="47398"/>
                        <a14:foregroundMark x1="95983" y1="47398" x2="86704" y2="43866"/>
                        <a14:foregroundMark x1="86704" y1="43866" x2="68975" y2="44796"/>
                        <a14:foregroundMark x1="74792" y1="46283" x2="72853" y2="48327"/>
                        <a14:foregroundMark x1="78532" y1="47955" x2="74654" y2="54461"/>
                        <a14:foregroundMark x1="79778" y1="63011" x2="79778" y2="63011"/>
                        <a14:foregroundMark x1="85873" y1="58922" x2="85873" y2="58922"/>
                        <a14:foregroundMark x1="86565" y1="58736" x2="86565" y2="58736"/>
                        <a14:foregroundMark x1="84626" y1="55019" x2="84626" y2="55019"/>
                        <a14:foregroundMark x1="82964" y1="48327" x2="72992" y2="63197"/>
                        <a14:foregroundMark x1="74946" y1="72374" x2="76039" y2="77509"/>
                        <a14:foregroundMark x1="72992" y1="63197" x2="74806" y2="71719"/>
                        <a14:foregroundMark x1="76039" y1="77509" x2="95014" y2="76952"/>
                        <a14:foregroundMark x1="95014" y1="76952" x2="95152" y2="62454"/>
                        <a14:foregroundMark x1="95152" y1="62454" x2="91551" y2="52045"/>
                        <a14:foregroundMark x1="91551" y1="52045" x2="82964" y2="47584"/>
                        <a14:foregroundMark x1="82964" y1="47584" x2="82410" y2="48141"/>
                        <a14:foregroundMark x1="87535" y1="57621" x2="87535" y2="57621"/>
                        <a14:foregroundMark x1="89889" y1="56691" x2="81163" y2="54275"/>
                        <a14:foregroundMark x1="81163" y1="54275" x2="73546" y2="67844"/>
                        <a14:foregroundMark x1="76028" y1="72665" x2="78809" y2="78067"/>
                        <a14:foregroundMark x1="73546" y1="67844" x2="75183" y2="71024"/>
                        <a14:foregroundMark x1="78809" y1="78067" x2="91828" y2="78253"/>
                        <a14:foregroundMark x1="91828" y1="78253" x2="91413" y2="56320"/>
                        <a14:foregroundMark x1="91413" y1="56320" x2="82825" y2="53346"/>
                        <a14:foregroundMark x1="82825" y1="53346" x2="82825" y2="53346"/>
                        <a14:foregroundMark x1="86981" y1="77695" x2="77147" y2="71933"/>
                        <a14:foregroundMark x1="76550" y1="72805" x2="70914" y2="81041"/>
                        <a14:foregroundMark x1="70914" y1="81041" x2="71607" y2="92379"/>
                        <a14:foregroundMark x1="71607" y1="92379" x2="87535" y2="97398"/>
                        <a14:foregroundMark x1="87535" y1="97398" x2="94460" y2="91450"/>
                        <a14:foregroundMark x1="94460" y1="91450" x2="92798" y2="78253"/>
                        <a14:foregroundMark x1="92798" y1="78253" x2="84626" y2="71747"/>
                        <a14:foregroundMark x1="84626" y1="71747" x2="82687" y2="71747"/>
                        <a14:foregroundMark x1="89197" y1="78625" x2="76316" y2="78810"/>
                        <a14:foregroundMark x1="76316" y1="78810" x2="72438" y2="91636"/>
                        <a14:foregroundMark x1="72438" y1="91636" x2="81025" y2="96283"/>
                        <a14:foregroundMark x1="81025" y1="96283" x2="90028" y2="95167"/>
                        <a14:foregroundMark x1="90028" y1="95167" x2="91551" y2="80669"/>
                        <a14:foregroundMark x1="91551" y1="80669" x2="89058" y2="78253"/>
                        <a14:foregroundMark x1="88643" y1="81784" x2="78393" y2="79182"/>
                        <a14:foregroundMark x1="78393" y1="79182" x2="76454" y2="94052"/>
                        <a14:foregroundMark x1="76454" y1="94052" x2="86011" y2="95167"/>
                        <a14:foregroundMark x1="86011" y1="95167" x2="90582" y2="82900"/>
                        <a14:foregroundMark x1="90582" y1="82900" x2="85596" y2="80483"/>
                        <a14:foregroundMark x1="86427" y1="81041" x2="76316" y2="92193"/>
                        <a14:foregroundMark x1="76316" y1="92193" x2="88920" y2="91264"/>
                        <a14:foregroundMark x1="88920" y1="91264" x2="86842" y2="80855"/>
                        <a14:foregroundMark x1="86842" y1="80855" x2="82687" y2="78253"/>
                        <a14:foregroundMark x1="85596" y1="46097" x2="74377" y2="48513"/>
                        <a14:foregroundMark x1="74377" y1="48513" x2="84211" y2="54461"/>
                        <a14:foregroundMark x1="84211" y1="54461" x2="84349" y2="54275"/>
                        <a14:foregroundMark x1="53047" y1="32342" x2="53047" y2="32342"/>
                        <a14:foregroundMark x1="32825" y1="10595" x2="32825" y2="10595"/>
                        <a14:foregroundMark x1="61219" y1="7993" x2="61219" y2="7993"/>
                        <a14:foregroundMark x1="73823" y1="6320" x2="73823" y2="6320"/>
                        <a14:foregroundMark x1="78393" y1="5204" x2="78393" y2="5204"/>
                        <a14:foregroundMark x1="40720" y1="54461" x2="40720" y2="54461"/>
                        <a14:foregroundMark x1="24792" y1="34015" x2="24792" y2="34015"/>
                        <a14:foregroundMark x1="13850" y1="18216" x2="13850" y2="18216"/>
                        <a14:foregroundMark x1="58449" y1="10037" x2="58449" y2="10037"/>
                        <a14:foregroundMark x1="49307" y1="20446" x2="49307" y2="20446"/>
                        <a14:foregroundMark x1="74377" y1="30483" x2="74377" y2="30483"/>
                        <a14:foregroundMark x1="77424" y1="21747" x2="77424" y2="21747"/>
                        <a14:foregroundMark x1="72576" y1="94238" x2="72576" y2="94238"/>
                        <a14:foregroundMark x1="5125" y1="9480" x2="5125" y2="9480"/>
                        <a14:foregroundMark x1="9003" y1="33086" x2="9003" y2="33086"/>
                        <a14:foregroundMark x1="10111" y1="42565" x2="10111" y2="42565"/>
                        <a14:foregroundMark x1="10526" y1="38476" x2="10526" y2="38476"/>
                        <a14:foregroundMark x1="87119" y1="16729" x2="87119" y2="16729"/>
                        <a14:foregroundMark x1="72161" y1="93680" x2="72161" y2="93680"/>
                        <a14:foregroundMark x1="71191" y1="95539" x2="71191" y2="95539"/>
                        <a14:foregroundMark x1="93906" y1="94424" x2="93906" y2="94424"/>
                        <a14:foregroundMark x1="70360" y1="95911" x2="71468" y2="95911"/>
                        <a14:foregroundMark x1="80332" y1="70260" x2="80332" y2="70260"/>
                        <a14:foregroundMark x1="80609" y1="70260" x2="80609" y2="70260"/>
                        <a14:foregroundMark x1="76870" y1="68959" x2="76870" y2="68959"/>
                        <a14:foregroundMark x1="77701" y1="68030" x2="77701" y2="68030"/>
                        <a14:foregroundMark x1="79224" y1="68216" x2="79224" y2="68216"/>
                        <a14:foregroundMark x1="78809" y1="68216" x2="78809" y2="68216"/>
                        <a14:foregroundMark x1="47091" y1="21561" x2="47091" y2="21561"/>
                        <a14:foregroundMark x1="44737" y1="50186" x2="44737" y2="50186"/>
                        <a14:backgroundMark x1="79501" y1="70260" x2="79501" y2="70260"/>
                        <a14:backgroundMark x1="79778" y1="70818" x2="79778" y2="70818"/>
                        <a14:backgroundMark x1="75900" y1="69703" x2="77978" y2="70260"/>
                        <a14:backgroundMark x1="70499" y1="57063" x2="70499" y2="57063"/>
                        <a14:backgroundMark x1="70360" y1="57621" x2="70360" y2="57621"/>
                        <a14:backgroundMark x1="70499" y1="59108" x2="70499" y2="59108"/>
                        <a14:backgroundMark x1="70083" y1="57435" x2="70083" y2="57435"/>
                        <a14:backgroundMark x1="69806" y1="55576" x2="69806" y2="55576"/>
                        <a14:backgroundMark x1="70083" y1="57435" x2="70083" y2="57435"/>
                        <a14:backgroundMark x1="70083" y1="58922" x2="70083" y2="58922"/>
                        <a14:backgroundMark x1="70083" y1="58922" x2="70083" y2="58922"/>
                        <a14:backgroundMark x1="81994" y1="72119" x2="81994" y2="72119"/>
                        <a14:backgroundMark x1="80886" y1="70818" x2="80886" y2="70818"/>
                        <a14:backgroundMark x1="80609" y1="70074" x2="80609" y2="70074"/>
                        <a14:backgroundMark x1="80471" y1="71004" x2="80471" y2="71004"/>
                        <a14:backgroundMark x1="70083" y1="57435" x2="69806" y2="56506"/>
                        <a14:backgroundMark x1="69668" y1="57063" x2="69806" y2="5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05" y="717976"/>
            <a:ext cx="5781675" cy="43078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09BC4B-4602-3A3D-FDA3-805D44EB0C02}"/>
              </a:ext>
            </a:extLst>
          </p:cNvPr>
          <p:cNvSpPr/>
          <p:nvPr/>
        </p:nvSpPr>
        <p:spPr>
          <a:xfrm rot="20784512">
            <a:off x="5536212" y="1046389"/>
            <a:ext cx="2098964" cy="1502848"/>
          </a:xfrm>
          <a:prstGeom prst="ellipse">
            <a:avLst/>
          </a:prstGeom>
          <a:noFill/>
          <a:ln w="76200">
            <a:solidFill>
              <a:srgbClr val="FEB7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07558E1-D2D9-0A85-544F-1EE529CABAEE}"/>
              </a:ext>
            </a:extLst>
          </p:cNvPr>
          <p:cNvSpPr/>
          <p:nvPr/>
        </p:nvSpPr>
        <p:spPr>
          <a:xfrm>
            <a:off x="3429000" y="929640"/>
            <a:ext cx="1882140" cy="369332"/>
          </a:xfrm>
          <a:prstGeom prst="wedgeRectCallout">
            <a:avLst>
              <a:gd name="adj1" fmla="val 67426"/>
              <a:gd name="adj2" fmla="val 143597"/>
            </a:avLst>
          </a:prstGeom>
          <a:solidFill>
            <a:srgbClr val="FEB70D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Arial"/>
                <a:cs typeface="Arial"/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1725611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Basement Backup Protection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DCFA5-8DB9-6E66-E27F-B874B225E712}"/>
              </a:ext>
            </a:extLst>
          </p:cNvPr>
          <p:cNvSpPr txBox="1">
            <a:spLocks/>
          </p:cNvSpPr>
          <p:nvPr/>
        </p:nvSpPr>
        <p:spPr>
          <a:xfrm>
            <a:off x="216877" y="1258427"/>
            <a:ext cx="4441891" cy="34164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/>
            <a:r>
              <a:rPr lang="en-US" dirty="0">
                <a:solidFill>
                  <a:schemeClr val="bg2"/>
                </a:solidFill>
                <a:latin typeface="Montserrat Light" panose="00000400000000000000" pitchFamily="2" charset="0"/>
              </a:rPr>
              <a:t>The City of Detroit’s </a:t>
            </a:r>
            <a:r>
              <a:rPr lang="en-US" b="1" dirty="0">
                <a:solidFill>
                  <a:srgbClr val="279989"/>
                </a:solidFill>
                <a:latin typeface="Montserrat Light" panose="00000400000000000000" pitchFamily="2" charset="0"/>
              </a:rPr>
              <a:t>Basement Backup Protection Program </a:t>
            </a:r>
            <a:r>
              <a:rPr lang="en-US" dirty="0">
                <a:solidFill>
                  <a:schemeClr val="bg2"/>
                </a:solidFill>
                <a:latin typeface="Montserrat Light" panose="00000400000000000000" pitchFamily="2" charset="0"/>
              </a:rPr>
              <a:t>provides flood prevention services to 11 flood prone neighborhoods. Home eligibility is based on need and includes assessments by a City inspector and a licensed plumber. The following services are offered to participating homeowners/landlords:</a:t>
            </a:r>
          </a:p>
          <a:p>
            <a:pPr marL="152400"/>
            <a:endParaRPr lang="en-US" sz="700" dirty="0">
              <a:solidFill>
                <a:schemeClr val="bg2"/>
              </a:solidFill>
              <a:latin typeface="Montserrat Light" panose="00000400000000000000" pitchFamily="2" charset="0"/>
            </a:endParaRP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 Light" panose="00000400000000000000" pitchFamily="2" charset="0"/>
              </a:rPr>
              <a:t>Camera inspection of sewer lateral service line</a:t>
            </a: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 Light" panose="00000400000000000000" pitchFamily="2" charset="0"/>
              </a:rPr>
              <a:t>Disconnect downspouts and install extensions </a:t>
            </a: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 Light" panose="00000400000000000000" pitchFamily="2" charset="0"/>
              </a:rPr>
              <a:t>Install backwater valve</a:t>
            </a:r>
            <a:r>
              <a:rPr lang="en-US" sz="1000" dirty="0">
                <a:solidFill>
                  <a:schemeClr val="bg2"/>
                </a:solidFill>
                <a:latin typeface="Montserrat Light" panose="00000400000000000000" pitchFamily="2" charset="0"/>
              </a:rPr>
              <a:t> </a:t>
            </a:r>
            <a:r>
              <a:rPr lang="en-US" sz="900" i="1" dirty="0">
                <a:solidFill>
                  <a:schemeClr val="bg2"/>
                </a:solidFill>
                <a:latin typeface="Montserrat Light" panose="00000400000000000000" pitchFamily="2" charset="0"/>
              </a:rPr>
              <a:t>(external installations will be included in phase 2)</a:t>
            </a: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 Light" panose="00000400000000000000" pitchFamily="2" charset="0"/>
              </a:rPr>
              <a:t>Install sump pump with overflow</a:t>
            </a: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2"/>
                </a:solidFill>
                <a:latin typeface="Montserrat Light" panose="00000400000000000000" pitchFamily="2" charset="0"/>
              </a:rPr>
              <a:t>Sewer lateral repair </a:t>
            </a:r>
            <a:r>
              <a:rPr lang="en-US" sz="900" i="1" dirty="0">
                <a:solidFill>
                  <a:schemeClr val="bg2"/>
                </a:solidFill>
                <a:latin typeface="Montserrat Light" panose="00000400000000000000" pitchFamily="2" charset="0"/>
              </a:rPr>
              <a:t>(will be included in phase 2)</a:t>
            </a:r>
          </a:p>
          <a:p>
            <a:pPr marL="171450" lvl="2" indent="-1714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sz="900" i="1" dirty="0">
              <a:solidFill>
                <a:schemeClr val="bg2"/>
              </a:solidFill>
              <a:latin typeface="Montserrat Light" panose="00000400000000000000" pitchFamily="2" charset="0"/>
            </a:endParaRPr>
          </a:p>
          <a:p>
            <a:pPr lvl="2">
              <a:buClr>
                <a:srgbClr val="004445"/>
              </a:buClr>
            </a:pPr>
            <a:r>
              <a:rPr lang="en-US" sz="900" b="1" dirty="0">
                <a:solidFill>
                  <a:srgbClr val="279989"/>
                </a:solidFill>
                <a:latin typeface="+mn-lt"/>
              </a:rPr>
              <a:t>ONLY BACKWATER VALVEPROGRAM IN NORTH AMERICA THAT SECURES THE CONTRACTORS AND PAYS FOR THE ENTIRE COST!</a:t>
            </a:r>
            <a:endParaRPr lang="en-US" b="1" dirty="0">
              <a:solidFill>
                <a:srgbClr val="279989"/>
              </a:solidFill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0A68E9D-6A98-B634-0BDA-936B7AE231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7414638"/>
              </p:ext>
            </p:extLst>
          </p:nvPr>
        </p:nvGraphicFramePr>
        <p:xfrm>
          <a:off x="3448597" y="1043407"/>
          <a:ext cx="7214088" cy="366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503167-2F5D-5F84-EB8B-4BCF35467CF6}"/>
              </a:ext>
            </a:extLst>
          </p:cNvPr>
          <p:cNvSpPr txBox="1"/>
          <p:nvPr/>
        </p:nvSpPr>
        <p:spPr>
          <a:xfrm>
            <a:off x="7133251" y="3841874"/>
            <a:ext cx="151447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buClr>
                <a:srgbClr val="279989"/>
              </a:buClr>
            </a:pPr>
            <a:r>
              <a:rPr lang="en-US" sz="1050" b="1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/>
              </a:rPr>
              <a:t>Barton-McFarland</a:t>
            </a:r>
          </a:p>
          <a:p>
            <a:pPr algn="r">
              <a:buClr>
                <a:srgbClr val="279989"/>
              </a:buClr>
            </a:pPr>
            <a:r>
              <a:rPr lang="en-US" sz="1050" b="1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/>
              </a:rPr>
              <a:t>Cornerstone Village</a:t>
            </a:r>
          </a:p>
          <a:p>
            <a:pPr lvl="0" algn="r">
              <a:buClr>
                <a:srgbClr val="279989"/>
              </a:buClr>
            </a:pPr>
            <a:r>
              <a:rPr lang="en-US" sz="1050" b="1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/>
              </a:rPr>
              <a:t>Chadsey Condon</a:t>
            </a:r>
          </a:p>
          <a:p>
            <a:pPr lvl="0" algn="r">
              <a:buClr>
                <a:srgbClr val="279989"/>
              </a:buClr>
            </a:pPr>
            <a:r>
              <a:rPr lang="en-US" sz="1050" b="1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/>
              </a:rPr>
              <a:t>Garden View</a:t>
            </a:r>
          </a:p>
          <a:p>
            <a:pPr lvl="0" algn="r">
              <a:buClr>
                <a:srgbClr val="279989"/>
              </a:buClr>
            </a:pPr>
            <a:r>
              <a:rPr lang="en-US" sz="1050" b="1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  <a:cs typeface="Calibri"/>
              </a:rPr>
              <a:t>Warrendale</a:t>
            </a:r>
            <a:endParaRPr lang="en-US" sz="1050" b="1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75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16E219-8F60-1635-0DC7-D9EB90A9F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1"/>
          <a:stretch/>
        </p:blipFill>
        <p:spPr>
          <a:xfrm>
            <a:off x="6806361" y="3496620"/>
            <a:ext cx="2194560" cy="1500807"/>
          </a:xfrm>
          <a:prstGeom prst="rect">
            <a:avLst/>
          </a:prstGeom>
          <a:ln w="1905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BB31D9-150A-CCA4-011C-98BD87E87AD1}"/>
              </a:ext>
            </a:extLst>
          </p:cNvPr>
          <p:cNvSpPr txBox="1"/>
          <p:nvPr/>
        </p:nvSpPr>
        <p:spPr>
          <a:xfrm>
            <a:off x="6769834" y="2803708"/>
            <a:ext cx="2286000" cy="2286000"/>
          </a:xfrm>
          <a:prstGeom prst="rect">
            <a:avLst/>
          </a:prstGeom>
          <a:noFill/>
          <a:ln w="19050">
            <a:solidFill>
              <a:srgbClr val="279989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-35898"/>
            <a:ext cx="8239051" cy="710598"/>
          </a:xfrm>
        </p:spPr>
        <p:txBody>
          <a:bodyPr/>
          <a:lstStyle/>
          <a:p>
            <a:r>
              <a:rPr lang="en-US" dirty="0"/>
              <a:t>Jefferson Chalmers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43F75A-14C6-F9E6-5A43-CB6830F20E58}"/>
              </a:ext>
            </a:extLst>
          </p:cNvPr>
          <p:cNvSpPr txBox="1">
            <a:spLocks/>
          </p:cNvSpPr>
          <p:nvPr/>
        </p:nvSpPr>
        <p:spPr>
          <a:xfrm>
            <a:off x="337981" y="863550"/>
            <a:ext cx="4467342" cy="34164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DWSD has developed solutions to expand capacity within existing sewers.</a:t>
            </a:r>
          </a:p>
          <a:p>
            <a:pPr>
              <a:buClr>
                <a:srgbClr val="004445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System will be </a:t>
            </a:r>
            <a:r>
              <a:rPr lang="en-US" b="1" dirty="0">
                <a:solidFill>
                  <a:srgbClr val="279989"/>
                </a:solidFill>
                <a:latin typeface="+mn-lt"/>
                <a:ea typeface="+mn-ea"/>
                <a:cs typeface="+mn-cs"/>
              </a:rPr>
              <a:t>sized to accommodate larger storm events – 16,000 linear feet of new pipe</a:t>
            </a:r>
            <a:r>
              <a:rPr lang="en-US" dirty="0">
                <a:solidFill>
                  <a:srgbClr val="27998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rPr>
              <a:t>(shown in red)</a:t>
            </a:r>
            <a:r>
              <a:rPr lang="en-US" b="1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rPr>
              <a:t>.</a:t>
            </a:r>
            <a:r>
              <a:rPr lang="en-US" dirty="0">
                <a:solidFill>
                  <a:schemeClr val="bg2"/>
                </a:solidFill>
                <a:latin typeface="Montserrat Light" panose="00000400000000000000" pitchFamily="2" charset="0"/>
                <a:ea typeface="+mn-ea"/>
                <a:cs typeface="+mn-cs"/>
              </a:rPr>
              <a:t> </a:t>
            </a: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Project eligible for funding and was submitted to FEMA’s Building Resilient Infrastructure and in Communities (BRIC) grant program.</a:t>
            </a: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bg2">
                  <a:lumMod val="50000"/>
                </a:schemeClr>
              </a:solidFill>
              <a:latin typeface="Montserrat Light" panose="00000400000000000000" pitchFamily="2" charset="0"/>
              <a:ea typeface="+mn-ea"/>
              <a:cs typeface="+mn-cs"/>
            </a:endParaRPr>
          </a:p>
          <a:p>
            <a:pPr marL="2857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  <a:latin typeface="Montserrat" panose="00000300000000000000" pitchFamily="2" charset="0"/>
                <a:ea typeface="+mn-ea"/>
                <a:cs typeface="+mn-cs"/>
              </a:rPr>
              <a:t>$11.3M grant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Montserrat Light" panose="00000400000000000000" pitchFamily="2" charset="0"/>
                <a:ea typeface="+mn-ea"/>
                <a:cs typeface="+mn-cs"/>
              </a:rPr>
              <a:t> award announced in August 2023.</a:t>
            </a:r>
            <a:endParaRPr lang="en-US" b="1" dirty="0">
              <a:solidFill>
                <a:srgbClr val="00444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0D491-2247-D118-E971-FFC3D0D153F1}"/>
              </a:ext>
            </a:extLst>
          </p:cNvPr>
          <p:cNvSpPr txBox="1"/>
          <p:nvPr/>
        </p:nvSpPr>
        <p:spPr>
          <a:xfrm>
            <a:off x="6769834" y="4896283"/>
            <a:ext cx="2286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Known locations of private sewer lateral defects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6725F-E42D-0AAE-A64C-141F7CBA7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901" y="812583"/>
            <a:ext cx="4243036" cy="2743200"/>
          </a:xfrm>
          <a:prstGeom prst="rect">
            <a:avLst/>
          </a:prstGeom>
          <a:ln w="12700" cap="sq">
            <a:solidFill>
              <a:srgbClr val="279989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96084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10FC3-D11E-E59D-AFB7-F6ECEDAD8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197350" cy="2895600"/>
          </a:xfrm>
        </p:spPr>
        <p:txBody>
          <a:bodyPr>
            <a:normAutofit lnSpcReduction="10000"/>
          </a:bodyPr>
          <a:lstStyle/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During the next few years, GLWA will invest three-quarters of a billion dollars in Detroit to improve climate resiliency.</a:t>
            </a:r>
          </a:p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The projects are primarily in the westside and lower eastside.</a:t>
            </a:r>
          </a:p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These infrastructure upgrades align with construction that DWSD, MDOT and other agencies have planned.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2F529-9880-27FE-ADDF-03D5D1E034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Great Lakes Water Authority (GLWA)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E5DA8B-53E5-DA5E-5D13-1F75CDB31923}"/>
              </a:ext>
            </a:extLst>
          </p:cNvPr>
          <p:cNvSpPr txBox="1">
            <a:spLocks/>
          </p:cNvSpPr>
          <p:nvPr/>
        </p:nvSpPr>
        <p:spPr>
          <a:xfrm>
            <a:off x="5117910" y="4344134"/>
            <a:ext cx="4026090" cy="584775"/>
          </a:xfrm>
          <a:prstGeom prst="rect">
            <a:avLst/>
          </a:prstGeom>
          <a:solidFill>
            <a:srgbClr val="FEB70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>
                <a:latin typeface="+mj-lt"/>
              </a:defRPr>
            </a:lvl1pPr>
            <a:lvl2pPr>
              <a:defRPr sz="1600" b="1">
                <a:latin typeface="+mn-lt"/>
              </a:defRPr>
            </a:lvl2pPr>
            <a:lvl3pPr marL="10541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511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9685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Conceptual renderings of upgraded Freud Pumping Station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FB70F8-A9CA-8E97-495B-C5156C2B82DE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3803"/>
            <a:ext cx="4026090" cy="2172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6907F-3959-40D6-15F8-35CF0B52590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2176132"/>
            <a:ext cx="4026089" cy="2170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424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$113M Upgrade to Detroit River Interceptor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7115-40EA-B4AE-1A95-357BDB30D1A8}"/>
              </a:ext>
            </a:extLst>
          </p:cNvPr>
          <p:cNvSpPr txBox="1"/>
          <p:nvPr/>
        </p:nvSpPr>
        <p:spPr>
          <a:xfrm>
            <a:off x="112813" y="776817"/>
            <a:ext cx="9031188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most comprehensive upgrade to the Detroit River Interceptor (DRI)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since it was constructed – will optimize capacity and extend the service life.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 DRI conveys one-third of all wastewater flow from the GLWA service area.</a:t>
            </a:r>
            <a:endParaRPr lang="en-US" sz="1600" dirty="0">
              <a:solidFill>
                <a:srgbClr val="00000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B2A3C5-3439-1B64-BCDD-91FAE950C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9" y="1916999"/>
            <a:ext cx="8460576" cy="265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68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7290D80-A899-6A2D-08DA-8C5DDCC3B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49" y="1295163"/>
            <a:ext cx="5638800" cy="3383280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B6F36270-F1C6-0B2B-DFBF-4BE1EF93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" t="20725" r="13527" b="19564"/>
          <a:stretch/>
        </p:blipFill>
        <p:spPr>
          <a:xfrm>
            <a:off x="3524105" y="1748431"/>
            <a:ext cx="5619895" cy="252374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58CEEE-4BCE-1E70-5003-046820D09F2B}"/>
              </a:ext>
            </a:extLst>
          </p:cNvPr>
          <p:cNvCxnSpPr/>
          <p:nvPr/>
        </p:nvCxnSpPr>
        <p:spPr>
          <a:xfrm>
            <a:off x="5078815" y="2990996"/>
            <a:ext cx="914400" cy="0"/>
          </a:xfrm>
          <a:prstGeom prst="straightConnector1">
            <a:avLst/>
          </a:prstGeom>
          <a:ln w="76200">
            <a:solidFill>
              <a:srgbClr val="FEB7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27E6623-ABEE-2127-7FDC-DC522A3B26AF}"/>
              </a:ext>
            </a:extLst>
          </p:cNvPr>
          <p:cNvCxnSpPr/>
          <p:nvPr/>
        </p:nvCxnSpPr>
        <p:spPr>
          <a:xfrm>
            <a:off x="1931643" y="2990850"/>
            <a:ext cx="914400" cy="0"/>
          </a:xfrm>
          <a:prstGeom prst="straightConnector1">
            <a:avLst/>
          </a:prstGeom>
          <a:ln w="76200">
            <a:solidFill>
              <a:srgbClr val="FEB7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572D1B6-3EDD-4BB4-9A1D-2218FF64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Parts to the Sewer System</a:t>
            </a:r>
          </a:p>
        </p:txBody>
      </p:sp>
      <p:pic>
        <p:nvPicPr>
          <p:cNvPr id="7" name="Google Shape;67;p13">
            <a:extLst>
              <a:ext uri="{FF2B5EF4-FFF2-40B4-BE49-F238E27FC236}">
                <a16:creationId xmlns:a16="http://schemas.microsoft.com/office/drawing/2014/main" id="{F1B07174-B14D-4915-90CA-A5A47F986D9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22F55BA-8618-4949-AB0C-F0DFD0DBA4D7}"/>
              </a:ext>
            </a:extLst>
          </p:cNvPr>
          <p:cNvSpPr/>
          <p:nvPr/>
        </p:nvSpPr>
        <p:spPr>
          <a:xfrm>
            <a:off x="147097" y="2065190"/>
            <a:ext cx="1828800" cy="18288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F7D40E-64A6-4071-A91C-F1F78B672663}"/>
              </a:ext>
            </a:extLst>
          </p:cNvPr>
          <p:cNvSpPr/>
          <p:nvPr/>
        </p:nvSpPr>
        <p:spPr>
          <a:xfrm>
            <a:off x="2898314" y="1842940"/>
            <a:ext cx="2286000" cy="2286000"/>
          </a:xfrm>
          <a:prstGeom prst="ellipse">
            <a:avLst/>
          </a:prstGeom>
          <a:solidFill>
            <a:srgbClr val="27998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998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E3F3B-58E2-4A66-9D5D-DF3A98F537DE}"/>
              </a:ext>
            </a:extLst>
          </p:cNvPr>
          <p:cNvSpPr txBox="1"/>
          <p:nvPr/>
        </p:nvSpPr>
        <p:spPr>
          <a:xfrm>
            <a:off x="159405" y="2106877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Sewage collection starts with private sewer lateral service lines</a:t>
            </a:r>
            <a:endParaRPr lang="en-US" sz="1800" b="1" i="1" dirty="0">
              <a:solidFill>
                <a:schemeClr val="bg1"/>
              </a:solidFill>
              <a:effectLst/>
              <a:latin typeface="Montserrat Light" panose="000004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A891E1-E66F-432D-9C52-C81E41A2FEBD}"/>
              </a:ext>
            </a:extLst>
          </p:cNvPr>
          <p:cNvSpPr txBox="1"/>
          <p:nvPr/>
        </p:nvSpPr>
        <p:spPr>
          <a:xfrm>
            <a:off x="2913615" y="1828312"/>
            <a:ext cx="2286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  <a:t>DWSD</a:t>
            </a:r>
            <a:b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  <a:t>maintains the public sewers in the alleys and under streets, collecting the combined</a:t>
            </a:r>
            <a:b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  <a:t>sewage</a:t>
            </a:r>
            <a:endParaRPr lang="en-US" sz="1800" dirty="0">
              <a:solidFill>
                <a:schemeClr val="bg1"/>
              </a:solidFill>
              <a:effectLst/>
              <a:latin typeface="Montserrat Light" panose="000004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B0A82-190E-758C-3E3C-B0AFFE97B79D}"/>
              </a:ext>
            </a:extLst>
          </p:cNvPr>
          <p:cNvSpPr txBox="1"/>
          <p:nvPr/>
        </p:nvSpPr>
        <p:spPr>
          <a:xfrm>
            <a:off x="6053089" y="4806933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*GLWA is the Great Lakes Water Authority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0B01F6E1-0434-31AC-4106-D86732874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8" t="22093" r="68079" b="22025"/>
          <a:stretch/>
        </p:blipFill>
        <p:spPr>
          <a:xfrm>
            <a:off x="6801045" y="1519714"/>
            <a:ext cx="2342955" cy="308152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E8E6BD6-3614-42B0-BE88-12D5C2C2E9E8}"/>
              </a:ext>
            </a:extLst>
          </p:cNvPr>
          <p:cNvSpPr/>
          <p:nvPr/>
        </p:nvSpPr>
        <p:spPr>
          <a:xfrm>
            <a:off x="6036882" y="1574946"/>
            <a:ext cx="2971800" cy="2971800"/>
          </a:xfrm>
          <a:prstGeom prst="ellipse">
            <a:avLst/>
          </a:prstGeom>
          <a:solidFill>
            <a:srgbClr val="00444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7D9F1-10FE-40A7-B39F-AE903EC127BA}"/>
              </a:ext>
            </a:extLst>
          </p:cNvPr>
          <p:cNvSpPr txBox="1"/>
          <p:nvPr/>
        </p:nvSpPr>
        <p:spPr>
          <a:xfrm>
            <a:off x="6151182" y="1704874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GLWA*</a:t>
            </a:r>
            <a:br>
              <a:rPr lang="en-US" sz="18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chemeClr val="bg1"/>
                </a:solidFill>
                <a:effectLst/>
                <a:latin typeface="Montserrat Light" panose="00000400000000000000" pitchFamily="2" charset="0"/>
                <a:ea typeface="Calibri" panose="020F0502020204030204" pitchFamily="34" charset="0"/>
              </a:rPr>
              <a:t>collects &amp; treats combined sewage from Detroit &amp; othe</a:t>
            </a:r>
            <a:r>
              <a:rPr lang="en-US" sz="1800" dirty="0">
                <a:solidFill>
                  <a:schemeClr val="bg1"/>
                </a:solidFill>
                <a:latin typeface="Montserrat Light" panose="00000400000000000000" pitchFamily="2" charset="0"/>
                <a:ea typeface="Calibri" panose="020F0502020204030204" pitchFamily="34" charset="0"/>
              </a:rPr>
              <a:t>r cities – large collection pipes, nine pumping stations, eight wet weather facilities &amp; a treatment plant</a:t>
            </a:r>
            <a:endParaRPr lang="en-US" sz="1800" b="1" i="1" dirty="0">
              <a:solidFill>
                <a:schemeClr val="bg1"/>
              </a:solidFill>
              <a:effectLst/>
              <a:latin typeface="Montserrat Light" panose="000004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13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$594M Upgrade to Freud and Conner Pumping Stations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7115-40EA-B4AE-1A95-357BDB30D1A8}"/>
              </a:ext>
            </a:extLst>
          </p:cNvPr>
          <p:cNvSpPr txBox="1"/>
          <p:nvPr/>
        </p:nvSpPr>
        <p:spPr>
          <a:xfrm>
            <a:off x="112813" y="776817"/>
            <a:ext cx="9031188" cy="154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Freud Pumping Station expansion is to improve the overall reliability of the collection system and minimize system surcharging to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substantially reduce the risk of future combined sewage flooding/backups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in Jefferson Chalmers and the lower eastside.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 Conner Creek Pump Station rehabilitation will be to improve reliability of sanitary and storm pumping. </a:t>
            </a:r>
            <a:endParaRPr lang="en-US" sz="1600" dirty="0">
              <a:solidFill>
                <a:srgbClr val="00000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7D216-8A95-EA12-3EF5-0720DD2D6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19" y="2082030"/>
            <a:ext cx="4114800" cy="2951463"/>
          </a:xfrm>
          <a:prstGeom prst="rect">
            <a:avLst/>
          </a:prstGeom>
          <a:ln w="28575">
            <a:solidFill>
              <a:srgbClr val="279989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F55E3-BC6C-3E37-C6D7-70A0AFB36BA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28" y="2672412"/>
            <a:ext cx="3472815" cy="1872615"/>
          </a:xfrm>
          <a:prstGeom prst="rect">
            <a:avLst/>
          </a:prstGeom>
          <a:noFill/>
          <a:ln w="28575">
            <a:solidFill>
              <a:srgbClr val="279989"/>
            </a:solidFill>
          </a:ln>
        </p:spPr>
      </p:pic>
    </p:spTree>
    <p:extLst>
      <p:ext uri="{BB962C8B-B14F-4D97-AF65-F5344CB8AC3E}">
        <p14:creationId xmlns:p14="http://schemas.microsoft.com/office/powerpoint/2010/main" val="2031122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$55M Woodward and Conner Sewer System Rehabilitation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7115-40EA-B4AE-1A95-357BDB30D1A8}"/>
              </a:ext>
            </a:extLst>
          </p:cNvPr>
          <p:cNvSpPr txBox="1"/>
          <p:nvPr/>
        </p:nvSpPr>
        <p:spPr>
          <a:xfrm>
            <a:off x="112813" y="776817"/>
            <a:ext cx="9031188" cy="12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 Woodward Sewer System project is to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improve capacity and life cycle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by addressing structure defects.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The Conner Sewer System rehabilitation is intended to </a:t>
            </a:r>
            <a:r>
              <a:rPr lang="en-US" sz="1600" b="1" dirty="0">
                <a:solidFill>
                  <a:srgbClr val="279989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extend the life and remove 27,000 tons of grit from usage/flooding </a:t>
            </a: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and address defects to improve capacity.</a:t>
            </a:r>
            <a:endParaRPr lang="en-US" sz="1600" dirty="0">
              <a:solidFill>
                <a:srgbClr val="000000"/>
              </a:solidFill>
              <a:effectLst/>
              <a:latin typeface="Montserrat Light" panose="000004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EB47E49A-1711-8CBD-466A-15D87FA9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4615"/>
          <a:stretch/>
        </p:blipFill>
        <p:spPr bwMode="auto">
          <a:xfrm>
            <a:off x="2707915" y="2300922"/>
            <a:ext cx="3139404" cy="2743200"/>
          </a:xfrm>
          <a:prstGeom prst="rect">
            <a:avLst/>
          </a:prstGeom>
          <a:ln w="28575">
            <a:solidFill>
              <a:srgbClr val="27998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9185F-F451-2C6F-8BE5-BB5B7F98C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26" y="2300922"/>
            <a:ext cx="2894183" cy="2743200"/>
          </a:xfrm>
          <a:prstGeom prst="rect">
            <a:avLst/>
          </a:prstGeom>
          <a:ln w="28575">
            <a:solidFill>
              <a:srgbClr val="279989"/>
            </a:solidFill>
          </a:ln>
        </p:spPr>
      </p:pic>
    </p:spTree>
    <p:extLst>
      <p:ext uri="{BB962C8B-B14F-4D97-AF65-F5344CB8AC3E}">
        <p14:creationId xmlns:p14="http://schemas.microsoft.com/office/powerpoint/2010/main" val="34102253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10FC3-D11E-E59D-AFB7-F6ECEDAD8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197350" cy="2895600"/>
          </a:xfrm>
        </p:spPr>
        <p:txBody>
          <a:bodyPr>
            <a:normAutofit fontScale="85000" lnSpcReduction="20000"/>
          </a:bodyPr>
          <a:lstStyle/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DWSD appreciates MDOT recognizing the value of including stormwater management in its plans.</a:t>
            </a:r>
          </a:p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The freeway projects will utilize existing outfalls to the Detroit River to remove 100s of acres of drainage area from the combined sewer system.</a:t>
            </a:r>
          </a:p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Projects will manage 100s of millions of gallons annually in accordance with the ordinance.</a:t>
            </a:r>
          </a:p>
          <a:p>
            <a:pPr marL="400050" indent="-285750"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dirty="0"/>
              <a:t>Improvements include deep storage tunnels, surface detention and green infrastructure.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2F529-9880-27FE-ADDF-03D5D1E034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MDOT Collaboration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958D6C2-5CA5-8CA5-44FD-8F034D2610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222" r="12222"/>
          <a:stretch>
            <a:fillRect/>
          </a:stretch>
        </p:blipFill>
        <p:spPr>
          <a:xfrm>
            <a:off x="5486400" y="0"/>
            <a:ext cx="36576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E5DA8B-53E5-DA5E-5D13-1F75CDB31923}"/>
              </a:ext>
            </a:extLst>
          </p:cNvPr>
          <p:cNvSpPr txBox="1">
            <a:spLocks/>
          </p:cNvSpPr>
          <p:nvPr/>
        </p:nvSpPr>
        <p:spPr>
          <a:xfrm>
            <a:off x="5539154" y="4480560"/>
            <a:ext cx="3552092" cy="584775"/>
          </a:xfrm>
          <a:prstGeom prst="rect">
            <a:avLst/>
          </a:prstGeom>
          <a:solidFill>
            <a:srgbClr val="FEB70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600" b="1">
                <a:latin typeface="+mj-lt"/>
              </a:defRPr>
            </a:lvl1pPr>
            <a:lvl2pPr>
              <a:defRPr sz="1600" b="1">
                <a:latin typeface="+mn-lt"/>
              </a:defRPr>
            </a:lvl2pPr>
            <a:lvl3pPr marL="10541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511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9685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/>
              <a:t>Conceptual rendering of I-375 Freeway Removal Project </a:t>
            </a:r>
          </a:p>
        </p:txBody>
      </p:sp>
    </p:spTree>
    <p:extLst>
      <p:ext uri="{BB962C8B-B14F-4D97-AF65-F5344CB8AC3E}">
        <p14:creationId xmlns:p14="http://schemas.microsoft.com/office/powerpoint/2010/main" val="3677396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$3.2B I-94 Modernization Project to Remove Millions of  Gallons of Stormwater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7115-40EA-B4AE-1A95-357BDB30D1A8}"/>
              </a:ext>
            </a:extLst>
          </p:cNvPr>
          <p:cNvSpPr txBox="1"/>
          <p:nvPr/>
        </p:nvSpPr>
        <p:spPr>
          <a:xfrm>
            <a:off x="112813" y="920504"/>
            <a:ext cx="9031188" cy="604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009688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New MDOT drainage tunnel on I-94 to </a:t>
            </a:r>
            <a:r>
              <a:rPr lang="en-US" sz="1600" b="1" dirty="0">
                <a:solidFill>
                  <a:srgbClr val="279989"/>
                </a:solidFill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remove 5 miles of freeway and 10 miles of service drive stormwater runoff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from the local sewer system.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353A14-6EFF-C614-F6C1-DA1839F5E62C}"/>
              </a:ext>
            </a:extLst>
          </p:cNvPr>
          <p:cNvGrpSpPr/>
          <p:nvPr/>
        </p:nvGrpSpPr>
        <p:grpSpPr>
          <a:xfrm>
            <a:off x="112814" y="1901858"/>
            <a:ext cx="8918373" cy="2113372"/>
            <a:chOff x="-1524000" y="1219271"/>
            <a:chExt cx="12192000" cy="27049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FF98E1-69DE-A23C-5FB3-3A55F828F3DF}"/>
                </a:ext>
              </a:extLst>
            </p:cNvPr>
            <p:cNvGrpSpPr/>
            <p:nvPr/>
          </p:nvGrpSpPr>
          <p:grpSpPr>
            <a:xfrm>
              <a:off x="-1524000" y="1219271"/>
              <a:ext cx="12192000" cy="2704959"/>
              <a:chOff x="205159" y="2211879"/>
              <a:chExt cx="11781681" cy="29329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C5067F6-6BE5-2B61-C7C6-B9C435AF70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0901" b="8905"/>
              <a:stretch/>
            </p:blipFill>
            <p:spPr>
              <a:xfrm>
                <a:off x="205159" y="2211879"/>
                <a:ext cx="11781681" cy="293291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6D699CC3-2768-7F71-8E70-7D0F00BD6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45767" y="3795714"/>
                <a:ext cx="122007" cy="264347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A7AA62-C43D-FE72-F909-A42092B7392B}"/>
                </a:ext>
              </a:extLst>
            </p:cNvPr>
            <p:cNvSpPr/>
            <p:nvPr/>
          </p:nvSpPr>
          <p:spPr>
            <a:xfrm>
              <a:off x="-839629" y="1986233"/>
              <a:ext cx="8185308" cy="791060"/>
            </a:xfrm>
            <a:custGeom>
              <a:avLst/>
              <a:gdLst>
                <a:gd name="connsiteX0" fmla="*/ 0 w 8321040"/>
                <a:gd name="connsiteY0" fmla="*/ 686633 h 791060"/>
                <a:gd name="connsiteX1" fmla="*/ 411480 w 8321040"/>
                <a:gd name="connsiteY1" fmla="*/ 720923 h 791060"/>
                <a:gd name="connsiteX2" fmla="*/ 834390 w 8321040"/>
                <a:gd name="connsiteY2" fmla="*/ 755213 h 791060"/>
                <a:gd name="connsiteX3" fmla="*/ 1257300 w 8321040"/>
                <a:gd name="connsiteY3" fmla="*/ 778073 h 791060"/>
                <a:gd name="connsiteX4" fmla="*/ 1508760 w 8321040"/>
                <a:gd name="connsiteY4" fmla="*/ 789503 h 791060"/>
                <a:gd name="connsiteX5" fmla="*/ 1805940 w 8321040"/>
                <a:gd name="connsiteY5" fmla="*/ 743783 h 791060"/>
                <a:gd name="connsiteX6" fmla="*/ 2091690 w 8321040"/>
                <a:gd name="connsiteY6" fmla="*/ 652343 h 791060"/>
                <a:gd name="connsiteX7" fmla="*/ 2377440 w 8321040"/>
                <a:gd name="connsiteY7" fmla="*/ 595193 h 791060"/>
                <a:gd name="connsiteX8" fmla="*/ 2811780 w 8321040"/>
                <a:gd name="connsiteY8" fmla="*/ 503753 h 791060"/>
                <a:gd name="connsiteX9" fmla="*/ 3131820 w 8321040"/>
                <a:gd name="connsiteY9" fmla="*/ 480893 h 791060"/>
                <a:gd name="connsiteX10" fmla="*/ 3406140 w 8321040"/>
                <a:gd name="connsiteY10" fmla="*/ 458033 h 791060"/>
                <a:gd name="connsiteX11" fmla="*/ 3703320 w 8321040"/>
                <a:gd name="connsiteY11" fmla="*/ 446603 h 791060"/>
                <a:gd name="connsiteX12" fmla="*/ 4023360 w 8321040"/>
                <a:gd name="connsiteY12" fmla="*/ 412313 h 791060"/>
                <a:gd name="connsiteX13" fmla="*/ 4286250 w 8321040"/>
                <a:gd name="connsiteY13" fmla="*/ 343733 h 791060"/>
                <a:gd name="connsiteX14" fmla="*/ 4560570 w 8321040"/>
                <a:gd name="connsiteY14" fmla="*/ 298013 h 791060"/>
                <a:gd name="connsiteX15" fmla="*/ 4800600 w 8321040"/>
                <a:gd name="connsiteY15" fmla="*/ 275153 h 791060"/>
                <a:gd name="connsiteX16" fmla="*/ 5394960 w 8321040"/>
                <a:gd name="connsiteY16" fmla="*/ 309443 h 791060"/>
                <a:gd name="connsiteX17" fmla="*/ 6023610 w 8321040"/>
                <a:gd name="connsiteY17" fmla="*/ 298013 h 791060"/>
                <a:gd name="connsiteX18" fmla="*/ 6297930 w 8321040"/>
                <a:gd name="connsiteY18" fmla="*/ 286583 h 791060"/>
                <a:gd name="connsiteX19" fmla="*/ 6457950 w 8321040"/>
                <a:gd name="connsiteY19" fmla="*/ 218003 h 791060"/>
                <a:gd name="connsiteX20" fmla="*/ 6663690 w 8321040"/>
                <a:gd name="connsiteY20" fmla="*/ 103703 h 791060"/>
                <a:gd name="connsiteX21" fmla="*/ 6880860 w 8321040"/>
                <a:gd name="connsiteY21" fmla="*/ 23693 h 791060"/>
                <a:gd name="connsiteX22" fmla="*/ 7098030 w 8321040"/>
                <a:gd name="connsiteY22" fmla="*/ 833 h 791060"/>
                <a:gd name="connsiteX23" fmla="*/ 7303770 w 8321040"/>
                <a:gd name="connsiteY23" fmla="*/ 46553 h 791060"/>
                <a:gd name="connsiteX24" fmla="*/ 7612380 w 8321040"/>
                <a:gd name="connsiteY24" fmla="*/ 92273 h 791060"/>
                <a:gd name="connsiteX25" fmla="*/ 7886700 w 8321040"/>
                <a:gd name="connsiteY25" fmla="*/ 115133 h 791060"/>
                <a:gd name="connsiteX26" fmla="*/ 8321040 w 8321040"/>
                <a:gd name="connsiteY26" fmla="*/ 103703 h 791060"/>
                <a:gd name="connsiteX0" fmla="*/ 0 w 8168640"/>
                <a:gd name="connsiteY0" fmla="*/ 702508 h 791060"/>
                <a:gd name="connsiteX1" fmla="*/ 259080 w 8168640"/>
                <a:gd name="connsiteY1" fmla="*/ 720923 h 791060"/>
                <a:gd name="connsiteX2" fmla="*/ 681990 w 8168640"/>
                <a:gd name="connsiteY2" fmla="*/ 755213 h 791060"/>
                <a:gd name="connsiteX3" fmla="*/ 1104900 w 8168640"/>
                <a:gd name="connsiteY3" fmla="*/ 778073 h 791060"/>
                <a:gd name="connsiteX4" fmla="*/ 1356360 w 8168640"/>
                <a:gd name="connsiteY4" fmla="*/ 789503 h 791060"/>
                <a:gd name="connsiteX5" fmla="*/ 1653540 w 8168640"/>
                <a:gd name="connsiteY5" fmla="*/ 743783 h 791060"/>
                <a:gd name="connsiteX6" fmla="*/ 1939290 w 8168640"/>
                <a:gd name="connsiteY6" fmla="*/ 652343 h 791060"/>
                <a:gd name="connsiteX7" fmla="*/ 2225040 w 8168640"/>
                <a:gd name="connsiteY7" fmla="*/ 595193 h 791060"/>
                <a:gd name="connsiteX8" fmla="*/ 2659380 w 8168640"/>
                <a:gd name="connsiteY8" fmla="*/ 503753 h 791060"/>
                <a:gd name="connsiteX9" fmla="*/ 2979420 w 8168640"/>
                <a:gd name="connsiteY9" fmla="*/ 480893 h 791060"/>
                <a:gd name="connsiteX10" fmla="*/ 3253740 w 8168640"/>
                <a:gd name="connsiteY10" fmla="*/ 458033 h 791060"/>
                <a:gd name="connsiteX11" fmla="*/ 3550920 w 8168640"/>
                <a:gd name="connsiteY11" fmla="*/ 446603 h 791060"/>
                <a:gd name="connsiteX12" fmla="*/ 3870960 w 8168640"/>
                <a:gd name="connsiteY12" fmla="*/ 412313 h 791060"/>
                <a:gd name="connsiteX13" fmla="*/ 4133850 w 8168640"/>
                <a:gd name="connsiteY13" fmla="*/ 343733 h 791060"/>
                <a:gd name="connsiteX14" fmla="*/ 4408170 w 8168640"/>
                <a:gd name="connsiteY14" fmla="*/ 298013 h 791060"/>
                <a:gd name="connsiteX15" fmla="*/ 4648200 w 8168640"/>
                <a:gd name="connsiteY15" fmla="*/ 275153 h 791060"/>
                <a:gd name="connsiteX16" fmla="*/ 5242560 w 8168640"/>
                <a:gd name="connsiteY16" fmla="*/ 309443 h 791060"/>
                <a:gd name="connsiteX17" fmla="*/ 5871210 w 8168640"/>
                <a:gd name="connsiteY17" fmla="*/ 298013 h 791060"/>
                <a:gd name="connsiteX18" fmla="*/ 6145530 w 8168640"/>
                <a:gd name="connsiteY18" fmla="*/ 286583 h 791060"/>
                <a:gd name="connsiteX19" fmla="*/ 6305550 w 8168640"/>
                <a:gd name="connsiteY19" fmla="*/ 218003 h 791060"/>
                <a:gd name="connsiteX20" fmla="*/ 6511290 w 8168640"/>
                <a:gd name="connsiteY20" fmla="*/ 103703 h 791060"/>
                <a:gd name="connsiteX21" fmla="*/ 6728460 w 8168640"/>
                <a:gd name="connsiteY21" fmla="*/ 23693 h 791060"/>
                <a:gd name="connsiteX22" fmla="*/ 6945630 w 8168640"/>
                <a:gd name="connsiteY22" fmla="*/ 833 h 791060"/>
                <a:gd name="connsiteX23" fmla="*/ 7151370 w 8168640"/>
                <a:gd name="connsiteY23" fmla="*/ 46553 h 791060"/>
                <a:gd name="connsiteX24" fmla="*/ 7459980 w 8168640"/>
                <a:gd name="connsiteY24" fmla="*/ 92273 h 791060"/>
                <a:gd name="connsiteX25" fmla="*/ 7734300 w 8168640"/>
                <a:gd name="connsiteY25" fmla="*/ 115133 h 791060"/>
                <a:gd name="connsiteX26" fmla="*/ 8168640 w 8168640"/>
                <a:gd name="connsiteY26" fmla="*/ 103703 h 791060"/>
                <a:gd name="connsiteX0" fmla="*/ 0 w 8185308"/>
                <a:gd name="connsiteY0" fmla="*/ 702508 h 791060"/>
                <a:gd name="connsiteX1" fmla="*/ 275748 w 8185308"/>
                <a:gd name="connsiteY1" fmla="*/ 720923 h 791060"/>
                <a:gd name="connsiteX2" fmla="*/ 698658 w 8185308"/>
                <a:gd name="connsiteY2" fmla="*/ 755213 h 791060"/>
                <a:gd name="connsiteX3" fmla="*/ 1121568 w 8185308"/>
                <a:gd name="connsiteY3" fmla="*/ 778073 h 791060"/>
                <a:gd name="connsiteX4" fmla="*/ 1373028 w 8185308"/>
                <a:gd name="connsiteY4" fmla="*/ 789503 h 791060"/>
                <a:gd name="connsiteX5" fmla="*/ 1670208 w 8185308"/>
                <a:gd name="connsiteY5" fmla="*/ 743783 h 791060"/>
                <a:gd name="connsiteX6" fmla="*/ 1955958 w 8185308"/>
                <a:gd name="connsiteY6" fmla="*/ 652343 h 791060"/>
                <a:gd name="connsiteX7" fmla="*/ 2241708 w 8185308"/>
                <a:gd name="connsiteY7" fmla="*/ 595193 h 791060"/>
                <a:gd name="connsiteX8" fmla="*/ 2676048 w 8185308"/>
                <a:gd name="connsiteY8" fmla="*/ 503753 h 791060"/>
                <a:gd name="connsiteX9" fmla="*/ 2996088 w 8185308"/>
                <a:gd name="connsiteY9" fmla="*/ 480893 h 791060"/>
                <a:gd name="connsiteX10" fmla="*/ 3270408 w 8185308"/>
                <a:gd name="connsiteY10" fmla="*/ 458033 h 791060"/>
                <a:gd name="connsiteX11" fmla="*/ 3567588 w 8185308"/>
                <a:gd name="connsiteY11" fmla="*/ 446603 h 791060"/>
                <a:gd name="connsiteX12" fmla="*/ 3887628 w 8185308"/>
                <a:gd name="connsiteY12" fmla="*/ 412313 h 791060"/>
                <a:gd name="connsiteX13" fmla="*/ 4150518 w 8185308"/>
                <a:gd name="connsiteY13" fmla="*/ 343733 h 791060"/>
                <a:gd name="connsiteX14" fmla="*/ 4424838 w 8185308"/>
                <a:gd name="connsiteY14" fmla="*/ 298013 h 791060"/>
                <a:gd name="connsiteX15" fmla="*/ 4664868 w 8185308"/>
                <a:gd name="connsiteY15" fmla="*/ 275153 h 791060"/>
                <a:gd name="connsiteX16" fmla="*/ 5259228 w 8185308"/>
                <a:gd name="connsiteY16" fmla="*/ 309443 h 791060"/>
                <a:gd name="connsiteX17" fmla="*/ 5887878 w 8185308"/>
                <a:gd name="connsiteY17" fmla="*/ 298013 h 791060"/>
                <a:gd name="connsiteX18" fmla="*/ 6162198 w 8185308"/>
                <a:gd name="connsiteY18" fmla="*/ 286583 h 791060"/>
                <a:gd name="connsiteX19" fmla="*/ 6322218 w 8185308"/>
                <a:gd name="connsiteY19" fmla="*/ 218003 h 791060"/>
                <a:gd name="connsiteX20" fmla="*/ 6527958 w 8185308"/>
                <a:gd name="connsiteY20" fmla="*/ 103703 h 791060"/>
                <a:gd name="connsiteX21" fmla="*/ 6745128 w 8185308"/>
                <a:gd name="connsiteY21" fmla="*/ 23693 h 791060"/>
                <a:gd name="connsiteX22" fmla="*/ 6962298 w 8185308"/>
                <a:gd name="connsiteY22" fmla="*/ 833 h 791060"/>
                <a:gd name="connsiteX23" fmla="*/ 7168038 w 8185308"/>
                <a:gd name="connsiteY23" fmla="*/ 46553 h 791060"/>
                <a:gd name="connsiteX24" fmla="*/ 7476648 w 8185308"/>
                <a:gd name="connsiteY24" fmla="*/ 92273 h 791060"/>
                <a:gd name="connsiteX25" fmla="*/ 7750968 w 8185308"/>
                <a:gd name="connsiteY25" fmla="*/ 115133 h 791060"/>
                <a:gd name="connsiteX26" fmla="*/ 8185308 w 8185308"/>
                <a:gd name="connsiteY26" fmla="*/ 103703 h 791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85308" h="791060">
                  <a:moveTo>
                    <a:pt x="0" y="702508"/>
                  </a:moveTo>
                  <a:lnTo>
                    <a:pt x="275748" y="720923"/>
                  </a:lnTo>
                  <a:lnTo>
                    <a:pt x="698658" y="755213"/>
                  </a:lnTo>
                  <a:cubicBezTo>
                    <a:pt x="839628" y="764738"/>
                    <a:pt x="1121568" y="778073"/>
                    <a:pt x="1121568" y="778073"/>
                  </a:cubicBezTo>
                  <a:cubicBezTo>
                    <a:pt x="1233963" y="783788"/>
                    <a:pt x="1281588" y="795218"/>
                    <a:pt x="1373028" y="789503"/>
                  </a:cubicBezTo>
                  <a:cubicBezTo>
                    <a:pt x="1464468" y="783788"/>
                    <a:pt x="1573053" y="766643"/>
                    <a:pt x="1670208" y="743783"/>
                  </a:cubicBezTo>
                  <a:cubicBezTo>
                    <a:pt x="1767363" y="720923"/>
                    <a:pt x="1860708" y="677108"/>
                    <a:pt x="1955958" y="652343"/>
                  </a:cubicBezTo>
                  <a:cubicBezTo>
                    <a:pt x="2051208" y="627578"/>
                    <a:pt x="2241708" y="595193"/>
                    <a:pt x="2241708" y="595193"/>
                  </a:cubicBezTo>
                  <a:cubicBezTo>
                    <a:pt x="2361723" y="570428"/>
                    <a:pt x="2550318" y="522803"/>
                    <a:pt x="2676048" y="503753"/>
                  </a:cubicBezTo>
                  <a:cubicBezTo>
                    <a:pt x="2801778" y="484703"/>
                    <a:pt x="2996088" y="480893"/>
                    <a:pt x="2996088" y="480893"/>
                  </a:cubicBezTo>
                  <a:cubicBezTo>
                    <a:pt x="3095148" y="473273"/>
                    <a:pt x="3175158" y="463748"/>
                    <a:pt x="3270408" y="458033"/>
                  </a:cubicBezTo>
                  <a:cubicBezTo>
                    <a:pt x="3365658" y="452318"/>
                    <a:pt x="3464718" y="454223"/>
                    <a:pt x="3567588" y="446603"/>
                  </a:cubicBezTo>
                  <a:cubicBezTo>
                    <a:pt x="3670458" y="438983"/>
                    <a:pt x="3790473" y="429458"/>
                    <a:pt x="3887628" y="412313"/>
                  </a:cubicBezTo>
                  <a:cubicBezTo>
                    <a:pt x="3984783" y="395168"/>
                    <a:pt x="4060983" y="362783"/>
                    <a:pt x="4150518" y="343733"/>
                  </a:cubicBezTo>
                  <a:cubicBezTo>
                    <a:pt x="4240053" y="324683"/>
                    <a:pt x="4339113" y="309443"/>
                    <a:pt x="4424838" y="298013"/>
                  </a:cubicBezTo>
                  <a:cubicBezTo>
                    <a:pt x="4510563" y="286583"/>
                    <a:pt x="4525803" y="273248"/>
                    <a:pt x="4664868" y="275153"/>
                  </a:cubicBezTo>
                  <a:cubicBezTo>
                    <a:pt x="4803933" y="277058"/>
                    <a:pt x="5259228" y="309443"/>
                    <a:pt x="5259228" y="309443"/>
                  </a:cubicBezTo>
                  <a:lnTo>
                    <a:pt x="5887878" y="298013"/>
                  </a:lnTo>
                  <a:cubicBezTo>
                    <a:pt x="6038373" y="294203"/>
                    <a:pt x="6089808" y="299918"/>
                    <a:pt x="6162198" y="286583"/>
                  </a:cubicBezTo>
                  <a:cubicBezTo>
                    <a:pt x="6234588" y="273248"/>
                    <a:pt x="6261258" y="248483"/>
                    <a:pt x="6322218" y="218003"/>
                  </a:cubicBezTo>
                  <a:cubicBezTo>
                    <a:pt x="6383178" y="187523"/>
                    <a:pt x="6457473" y="136088"/>
                    <a:pt x="6527958" y="103703"/>
                  </a:cubicBezTo>
                  <a:cubicBezTo>
                    <a:pt x="6598443" y="71318"/>
                    <a:pt x="6672738" y="40838"/>
                    <a:pt x="6745128" y="23693"/>
                  </a:cubicBezTo>
                  <a:cubicBezTo>
                    <a:pt x="6817518" y="6548"/>
                    <a:pt x="6891813" y="-2977"/>
                    <a:pt x="6962298" y="833"/>
                  </a:cubicBezTo>
                  <a:cubicBezTo>
                    <a:pt x="7032783" y="4643"/>
                    <a:pt x="7082313" y="31313"/>
                    <a:pt x="7168038" y="46553"/>
                  </a:cubicBezTo>
                  <a:cubicBezTo>
                    <a:pt x="7253763" y="61793"/>
                    <a:pt x="7379493" y="80843"/>
                    <a:pt x="7476648" y="92273"/>
                  </a:cubicBezTo>
                  <a:cubicBezTo>
                    <a:pt x="7573803" y="103703"/>
                    <a:pt x="7632858" y="113228"/>
                    <a:pt x="7750968" y="115133"/>
                  </a:cubicBezTo>
                  <a:cubicBezTo>
                    <a:pt x="7869078" y="117038"/>
                    <a:pt x="8027193" y="110370"/>
                    <a:pt x="8185308" y="103703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headEnd type="triangl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CE537A-FF50-D9BA-6F92-23AB4B122CEC}"/>
                </a:ext>
              </a:extLst>
            </p:cNvPr>
            <p:cNvSpPr/>
            <p:nvPr/>
          </p:nvSpPr>
          <p:spPr>
            <a:xfrm>
              <a:off x="8794748" y="2299486"/>
              <a:ext cx="847725" cy="104923"/>
            </a:xfrm>
            <a:custGeom>
              <a:avLst/>
              <a:gdLst>
                <a:gd name="connsiteX0" fmla="*/ 0 w 901700"/>
                <a:gd name="connsiteY0" fmla="*/ 38100 h 114448"/>
                <a:gd name="connsiteX1" fmla="*/ 123825 w 901700"/>
                <a:gd name="connsiteY1" fmla="*/ 79375 h 114448"/>
                <a:gd name="connsiteX2" fmla="*/ 254000 w 901700"/>
                <a:gd name="connsiteY2" fmla="*/ 104775 h 114448"/>
                <a:gd name="connsiteX3" fmla="*/ 422275 w 901700"/>
                <a:gd name="connsiteY3" fmla="*/ 114300 h 114448"/>
                <a:gd name="connsiteX4" fmla="*/ 555625 w 901700"/>
                <a:gd name="connsiteY4" fmla="*/ 98425 h 114448"/>
                <a:gd name="connsiteX5" fmla="*/ 733425 w 901700"/>
                <a:gd name="connsiteY5" fmla="*/ 50800 h 114448"/>
                <a:gd name="connsiteX6" fmla="*/ 901700 w 901700"/>
                <a:gd name="connsiteY6" fmla="*/ 0 h 114448"/>
                <a:gd name="connsiteX0" fmla="*/ 0 w 847725"/>
                <a:gd name="connsiteY0" fmla="*/ 28575 h 104923"/>
                <a:gd name="connsiteX1" fmla="*/ 123825 w 847725"/>
                <a:gd name="connsiteY1" fmla="*/ 69850 h 104923"/>
                <a:gd name="connsiteX2" fmla="*/ 254000 w 847725"/>
                <a:gd name="connsiteY2" fmla="*/ 95250 h 104923"/>
                <a:gd name="connsiteX3" fmla="*/ 422275 w 847725"/>
                <a:gd name="connsiteY3" fmla="*/ 104775 h 104923"/>
                <a:gd name="connsiteX4" fmla="*/ 555625 w 847725"/>
                <a:gd name="connsiteY4" fmla="*/ 88900 h 104923"/>
                <a:gd name="connsiteX5" fmla="*/ 733425 w 847725"/>
                <a:gd name="connsiteY5" fmla="*/ 41275 h 104923"/>
                <a:gd name="connsiteX6" fmla="*/ 847725 w 847725"/>
                <a:gd name="connsiteY6" fmla="*/ 0 h 1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725" h="104923">
                  <a:moveTo>
                    <a:pt x="0" y="28575"/>
                  </a:moveTo>
                  <a:cubicBezTo>
                    <a:pt x="40746" y="43656"/>
                    <a:pt x="81492" y="58738"/>
                    <a:pt x="123825" y="69850"/>
                  </a:cubicBezTo>
                  <a:cubicBezTo>
                    <a:pt x="166158" y="80962"/>
                    <a:pt x="204258" y="89429"/>
                    <a:pt x="254000" y="95250"/>
                  </a:cubicBezTo>
                  <a:cubicBezTo>
                    <a:pt x="303742" y="101071"/>
                    <a:pt x="372004" y="105833"/>
                    <a:pt x="422275" y="104775"/>
                  </a:cubicBezTo>
                  <a:cubicBezTo>
                    <a:pt x="472546" y="103717"/>
                    <a:pt x="503767" y="99483"/>
                    <a:pt x="555625" y="88900"/>
                  </a:cubicBezTo>
                  <a:cubicBezTo>
                    <a:pt x="607483" y="78317"/>
                    <a:pt x="675746" y="57679"/>
                    <a:pt x="733425" y="41275"/>
                  </a:cubicBezTo>
                  <a:cubicBezTo>
                    <a:pt x="791104" y="24871"/>
                    <a:pt x="792427" y="17198"/>
                    <a:pt x="847725" y="0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4D21C6-177F-5DB1-FAD9-8CB0098A71DF}"/>
                </a:ext>
              </a:extLst>
            </p:cNvPr>
            <p:cNvSpPr/>
            <p:nvPr/>
          </p:nvSpPr>
          <p:spPr>
            <a:xfrm>
              <a:off x="9651998" y="2194438"/>
              <a:ext cx="177800" cy="177800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5B8AB2B-2B89-1989-F5E2-CB1011AA3A43}"/>
                </a:ext>
              </a:extLst>
            </p:cNvPr>
            <p:cNvSpPr/>
            <p:nvPr/>
          </p:nvSpPr>
          <p:spPr>
            <a:xfrm>
              <a:off x="9832974" y="2218435"/>
              <a:ext cx="654050" cy="36601"/>
            </a:xfrm>
            <a:custGeom>
              <a:avLst/>
              <a:gdLst>
                <a:gd name="connsiteX0" fmla="*/ 654050 w 654050"/>
                <a:gd name="connsiteY0" fmla="*/ 20726 h 36601"/>
                <a:gd name="connsiteX1" fmla="*/ 488950 w 654050"/>
                <a:gd name="connsiteY1" fmla="*/ 8026 h 36601"/>
                <a:gd name="connsiteX2" fmla="*/ 342900 w 654050"/>
                <a:gd name="connsiteY2" fmla="*/ 1676 h 36601"/>
                <a:gd name="connsiteX3" fmla="*/ 184150 w 654050"/>
                <a:gd name="connsiteY3" fmla="*/ 1676 h 36601"/>
                <a:gd name="connsiteX4" fmla="*/ 79375 w 654050"/>
                <a:gd name="connsiteY4" fmla="*/ 20726 h 36601"/>
                <a:gd name="connsiteX5" fmla="*/ 0 w 654050"/>
                <a:gd name="connsiteY5" fmla="*/ 36601 h 36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050" h="36601">
                  <a:moveTo>
                    <a:pt x="654050" y="20726"/>
                  </a:moveTo>
                  <a:lnTo>
                    <a:pt x="488950" y="8026"/>
                  </a:lnTo>
                  <a:cubicBezTo>
                    <a:pt x="437092" y="4851"/>
                    <a:pt x="393700" y="2734"/>
                    <a:pt x="342900" y="1676"/>
                  </a:cubicBezTo>
                  <a:cubicBezTo>
                    <a:pt x="292100" y="618"/>
                    <a:pt x="228071" y="-1499"/>
                    <a:pt x="184150" y="1676"/>
                  </a:cubicBezTo>
                  <a:cubicBezTo>
                    <a:pt x="140229" y="4851"/>
                    <a:pt x="110067" y="14905"/>
                    <a:pt x="79375" y="20726"/>
                  </a:cubicBezTo>
                  <a:cubicBezTo>
                    <a:pt x="48683" y="26547"/>
                    <a:pt x="24341" y="31574"/>
                    <a:pt x="0" y="36601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F3B5E3-6B80-F536-7AC8-6B0956A8700D}"/>
                </a:ext>
              </a:extLst>
            </p:cNvPr>
            <p:cNvSpPr/>
            <p:nvPr/>
          </p:nvSpPr>
          <p:spPr>
            <a:xfrm>
              <a:off x="7362824" y="2088760"/>
              <a:ext cx="1200150" cy="125001"/>
            </a:xfrm>
            <a:custGeom>
              <a:avLst/>
              <a:gdLst>
                <a:gd name="connsiteX0" fmla="*/ 0 w 1200150"/>
                <a:gd name="connsiteY0" fmla="*/ 4351 h 125001"/>
                <a:gd name="connsiteX1" fmla="*/ 263525 w 1200150"/>
                <a:gd name="connsiteY1" fmla="*/ 1176 h 125001"/>
                <a:gd name="connsiteX2" fmla="*/ 479425 w 1200150"/>
                <a:gd name="connsiteY2" fmla="*/ 1176 h 125001"/>
                <a:gd name="connsiteX3" fmla="*/ 657225 w 1200150"/>
                <a:gd name="connsiteY3" fmla="*/ 1176 h 125001"/>
                <a:gd name="connsiteX4" fmla="*/ 790575 w 1200150"/>
                <a:gd name="connsiteY4" fmla="*/ 17051 h 125001"/>
                <a:gd name="connsiteX5" fmla="*/ 942975 w 1200150"/>
                <a:gd name="connsiteY5" fmla="*/ 42451 h 125001"/>
                <a:gd name="connsiteX6" fmla="*/ 1073150 w 1200150"/>
                <a:gd name="connsiteY6" fmla="*/ 80551 h 125001"/>
                <a:gd name="connsiteX7" fmla="*/ 1200150 w 1200150"/>
                <a:gd name="connsiteY7" fmla="*/ 125001 h 12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0150" h="125001">
                  <a:moveTo>
                    <a:pt x="0" y="4351"/>
                  </a:moveTo>
                  <a:lnTo>
                    <a:pt x="263525" y="1176"/>
                  </a:lnTo>
                  <a:lnTo>
                    <a:pt x="479425" y="1176"/>
                  </a:lnTo>
                  <a:cubicBezTo>
                    <a:pt x="545042" y="1176"/>
                    <a:pt x="605367" y="-1470"/>
                    <a:pt x="657225" y="1176"/>
                  </a:cubicBezTo>
                  <a:cubicBezTo>
                    <a:pt x="709083" y="3822"/>
                    <a:pt x="742950" y="10172"/>
                    <a:pt x="790575" y="17051"/>
                  </a:cubicBezTo>
                  <a:cubicBezTo>
                    <a:pt x="838200" y="23930"/>
                    <a:pt x="895879" y="31868"/>
                    <a:pt x="942975" y="42451"/>
                  </a:cubicBezTo>
                  <a:cubicBezTo>
                    <a:pt x="990071" y="53034"/>
                    <a:pt x="1030288" y="66793"/>
                    <a:pt x="1073150" y="80551"/>
                  </a:cubicBezTo>
                  <a:cubicBezTo>
                    <a:pt x="1116012" y="94309"/>
                    <a:pt x="1158081" y="109655"/>
                    <a:pt x="1200150" y="125001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29055B-CE68-A6BC-5403-35F0B566D3A6}"/>
                </a:ext>
              </a:extLst>
            </p:cNvPr>
            <p:cNvSpPr/>
            <p:nvPr/>
          </p:nvSpPr>
          <p:spPr>
            <a:xfrm>
              <a:off x="-1023734" y="2591103"/>
              <a:ext cx="177800" cy="1778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763B5ED-3712-8655-9305-FEAA5A291356}"/>
              </a:ext>
            </a:extLst>
          </p:cNvPr>
          <p:cNvSpPr/>
          <p:nvPr/>
        </p:nvSpPr>
        <p:spPr>
          <a:xfrm>
            <a:off x="112813" y="3988753"/>
            <a:ext cx="6500657" cy="28878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I-96 to Burns Avenue</a:t>
            </a:r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44CA6A-15AC-D44B-C216-9D3027196F3F}"/>
              </a:ext>
            </a:extLst>
          </p:cNvPr>
          <p:cNvSpPr/>
          <p:nvPr/>
        </p:nvSpPr>
        <p:spPr>
          <a:xfrm>
            <a:off x="6670151" y="3988755"/>
            <a:ext cx="2228655" cy="288787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Burns to Barrett Avenue</a:t>
            </a:r>
            <a:endParaRPr lang="en-US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609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890C-A6F1-BAD8-8F00-0E18189D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Funding Secured/Sought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B0D58-A293-7EEB-6C2E-4C680C6190D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8" y="868680"/>
            <a:ext cx="7769282" cy="3760595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en-US" sz="1900" b="1" u="sng" dirty="0">
                <a:solidFill>
                  <a:srgbClr val="004445"/>
                </a:solidFill>
              </a:rPr>
              <a:t>Secured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Michigan State Revolving Fund $10M</a:t>
            </a:r>
            <a:r>
              <a:rPr lang="en-US" dirty="0">
                <a:solidFill>
                  <a:schemeClr val="bg2"/>
                </a:solidFill>
              </a:rPr>
              <a:t> for individual lead service line replacement (750 locations) – received and to be completed 2023.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EPA $5M WIN Grant </a:t>
            </a:r>
            <a:r>
              <a:rPr lang="en-US" dirty="0">
                <a:solidFill>
                  <a:schemeClr val="bg2"/>
                </a:solidFill>
              </a:rPr>
              <a:t>for lead service line replacement – received and work begins this summer with </a:t>
            </a:r>
            <a:r>
              <a:rPr lang="en-US">
                <a:solidFill>
                  <a:schemeClr val="bg2"/>
                </a:solidFill>
              </a:rPr>
              <a:t>new DWSD </a:t>
            </a:r>
            <a:r>
              <a:rPr lang="en-US" dirty="0">
                <a:solidFill>
                  <a:schemeClr val="bg2"/>
                </a:solidFill>
              </a:rPr>
              <a:t>employee crews.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EGLE APRA $75M </a:t>
            </a:r>
            <a:r>
              <a:rPr lang="en-US" dirty="0">
                <a:solidFill>
                  <a:schemeClr val="bg2"/>
                </a:solidFill>
              </a:rPr>
              <a:t>for lead service line replacement – neighborhood-by-neighborhood for vulnerable populations and first $25M contracted.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$1.6M in state and federal grants </a:t>
            </a:r>
            <a:r>
              <a:rPr lang="en-US" dirty="0">
                <a:solidFill>
                  <a:schemeClr val="bg2"/>
                </a:solidFill>
              </a:rPr>
              <a:t>for the Fenkell Stormwater Project to install 24 bioretention gardens – community engagement underway, construction begins 2024.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EGLE $480,000 grant</a:t>
            </a:r>
            <a:r>
              <a:rPr lang="en-US" dirty="0"/>
              <a:t> to support East Side Resiliency Planning Project to study and determine a stormwater management project(s) – waiting on second grant approval (see below).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FEMA BRIC $11.3M grant </a:t>
            </a:r>
            <a:r>
              <a:rPr lang="en-US" dirty="0"/>
              <a:t>for upsizing sewers in Jefferson Chalmers – approval expected by September.</a:t>
            </a:r>
          </a:p>
          <a:p>
            <a:pPr marL="11430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114300" indent="0">
              <a:buNone/>
            </a:pPr>
            <a:r>
              <a:rPr lang="en-US" sz="1900" b="1" u="sng" dirty="0">
                <a:solidFill>
                  <a:srgbClr val="004445"/>
                </a:solidFill>
              </a:rPr>
              <a:t>Allocated, Waiting Approval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HUD Disaster Recovery $40M</a:t>
            </a:r>
            <a:r>
              <a:rPr lang="en-US" dirty="0"/>
              <a:t> for flood and sewage backup mitigation following June 25-26, 2021 flooding – waiting for HUD final approval to use dollars for BBPP (potentially increase to $80M).</a:t>
            </a:r>
          </a:p>
          <a:p>
            <a:pPr marL="114300" indent="0">
              <a:buNone/>
            </a:pPr>
            <a:endParaRPr lang="en-US" b="1" dirty="0">
              <a:solidFill>
                <a:srgbClr val="004445"/>
              </a:solidFill>
            </a:endParaRPr>
          </a:p>
          <a:p>
            <a:pPr marL="114300" indent="0">
              <a:buNone/>
            </a:pPr>
            <a:r>
              <a:rPr lang="en-US" sz="1900" b="1" u="sng" dirty="0">
                <a:solidFill>
                  <a:srgbClr val="004445"/>
                </a:solidFill>
              </a:rPr>
              <a:t>Applied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EGLE Clean Water State Revolving Fund $80M in grants </a:t>
            </a:r>
            <a:r>
              <a:rPr lang="en-US" dirty="0"/>
              <a:t>for three westside stormwater projects – expect approval by September.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FEMA HMGP $3.2M grant </a:t>
            </a:r>
            <a:r>
              <a:rPr lang="en-US" dirty="0"/>
              <a:t>for private sewer lateral repair – expect response by Fall 2023.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</a:rPr>
              <a:t>National Fish &amp; Wildlife Foundation $540,000 grant</a:t>
            </a:r>
            <a:r>
              <a:rPr lang="en-US" dirty="0"/>
              <a:t> to support East Side Resiliency Planning Project to study and determine a stormwater management project(s) – expect response by Fall 2023.</a:t>
            </a:r>
          </a:p>
        </p:txBody>
      </p:sp>
    </p:spTree>
    <p:extLst>
      <p:ext uri="{BB962C8B-B14F-4D97-AF65-F5344CB8AC3E}">
        <p14:creationId xmlns:p14="http://schemas.microsoft.com/office/powerpoint/2010/main" val="2710685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E35C333-C32C-BD82-DEE7-5D50238FE7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0033" y="16874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detroitmi.gov/DWSD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9048E9A-263B-B305-78C0-6CC120F0E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0033" y="231814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facebook.com/DWSDDetroit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1777054-F543-E4D3-F5DE-CBBD2FEAB3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0033" y="357955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YouTube.com/DWSDwater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E1A8E80-0A26-092C-8993-16B5319A67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40033" y="2948849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@DetroitWaterDep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54ACC76B-96B6-8504-B84C-69D29FFECC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7505" y="2252621"/>
            <a:ext cx="5013783" cy="3149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sz="1100" b="1" dirty="0">
                <a:latin typeface="Montserrat Light" panose="00000400000000000000" pitchFamily="2" charset="0"/>
              </a:rPr>
              <a:t>DWSD-publicaffairs@detroitmi.gov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849939B9-A871-81BA-2073-28E31B6193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7505" y="2654915"/>
            <a:ext cx="5013784" cy="314975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sz="1100" b="1" dirty="0">
                <a:latin typeface="Montserrat Light" panose="00000400000000000000" pitchFamily="2" charset="0"/>
              </a:rPr>
              <a:t>313-267-8000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0CECC-3921-A82E-6280-9BA4D62D4BCB}"/>
              </a:ext>
            </a:extLst>
          </p:cNvPr>
          <p:cNvSpPr txBox="1"/>
          <p:nvPr/>
        </p:nvSpPr>
        <p:spPr>
          <a:xfrm>
            <a:off x="94128" y="161814"/>
            <a:ext cx="40174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9184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D1B6-3EDD-4BB4-9A1D-2218FF64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Detroit Sewer System:</a:t>
            </a:r>
            <a:br>
              <a:rPr lang="en-US" dirty="0"/>
            </a:br>
            <a:r>
              <a:rPr lang="en-US" dirty="0"/>
              <a:t>Local Collection System Operated by DWSD</a:t>
            </a:r>
          </a:p>
        </p:txBody>
      </p:sp>
      <p:pic>
        <p:nvPicPr>
          <p:cNvPr id="7" name="Google Shape;67;p13">
            <a:extLst>
              <a:ext uri="{FF2B5EF4-FFF2-40B4-BE49-F238E27FC236}">
                <a16:creationId xmlns:a16="http://schemas.microsoft.com/office/drawing/2014/main" id="{F1B07174-B14D-4915-90CA-A5A47F986D9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, timeline&#10;&#10;Description automatically generated">
            <a:extLst>
              <a:ext uri="{FF2B5EF4-FFF2-40B4-BE49-F238E27FC236}">
                <a16:creationId xmlns:a16="http://schemas.microsoft.com/office/drawing/2014/main" id="{C53DE2A3-044D-155D-B740-5D084770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565" y="800100"/>
            <a:ext cx="5620870" cy="434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42D2F0-FBCF-547E-1D86-56F44208C9F4}"/>
              </a:ext>
            </a:extLst>
          </p:cNvPr>
          <p:cNvSpPr txBox="1"/>
          <p:nvPr/>
        </p:nvSpPr>
        <p:spPr>
          <a:xfrm>
            <a:off x="4914900" y="3868659"/>
            <a:ext cx="974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STORM LINE</a:t>
            </a:r>
          </a:p>
        </p:txBody>
      </p:sp>
      <p:pic>
        <p:nvPicPr>
          <p:cNvPr id="12" name="Picture 11" descr="Diagram, timeline&#10;&#10;Description automatically generated">
            <a:extLst>
              <a:ext uri="{FF2B5EF4-FFF2-40B4-BE49-F238E27FC236}">
                <a16:creationId xmlns:a16="http://schemas.microsoft.com/office/drawing/2014/main" id="{108E94A3-E272-90E6-2D53-88CB6F622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81181" b="89978"/>
          <a:stretch/>
        </p:blipFill>
        <p:spPr>
          <a:xfrm>
            <a:off x="2476499" y="905793"/>
            <a:ext cx="342901" cy="435277"/>
          </a:xfrm>
          <a:prstGeom prst="rect">
            <a:avLst/>
          </a:prstGeom>
        </p:spPr>
      </p:pic>
      <p:pic>
        <p:nvPicPr>
          <p:cNvPr id="13" name="Picture 12" descr="Diagram, timeline&#10;&#10;Description automatically generated">
            <a:extLst>
              <a:ext uri="{FF2B5EF4-FFF2-40B4-BE49-F238E27FC236}">
                <a16:creationId xmlns:a16="http://schemas.microsoft.com/office/drawing/2014/main" id="{BB5FB9B7-5E73-ADB1-1042-D2A0E6DFF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81181" b="89978"/>
          <a:stretch/>
        </p:blipFill>
        <p:spPr>
          <a:xfrm>
            <a:off x="2476498" y="1282575"/>
            <a:ext cx="342901" cy="435277"/>
          </a:xfrm>
          <a:prstGeom prst="rect">
            <a:avLst/>
          </a:prstGeom>
        </p:spPr>
      </p:pic>
      <p:pic>
        <p:nvPicPr>
          <p:cNvPr id="14" name="Picture 13" descr="Diagram, timeline&#10;&#10;Description automatically generated">
            <a:extLst>
              <a:ext uri="{FF2B5EF4-FFF2-40B4-BE49-F238E27FC236}">
                <a16:creationId xmlns:a16="http://schemas.microsoft.com/office/drawing/2014/main" id="{0732133F-D722-392E-B6A4-8D420C4FC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81181" b="89978"/>
          <a:stretch/>
        </p:blipFill>
        <p:spPr>
          <a:xfrm>
            <a:off x="2476497" y="1595115"/>
            <a:ext cx="342901" cy="435277"/>
          </a:xfrm>
          <a:prstGeom prst="rect">
            <a:avLst/>
          </a:prstGeom>
        </p:spPr>
      </p:pic>
      <p:pic>
        <p:nvPicPr>
          <p:cNvPr id="16" name="Picture 15" descr="Diagram, timeline&#10;&#10;Description automatically generated">
            <a:extLst>
              <a:ext uri="{FF2B5EF4-FFF2-40B4-BE49-F238E27FC236}">
                <a16:creationId xmlns:a16="http://schemas.microsoft.com/office/drawing/2014/main" id="{6296D1E7-30D2-6DCD-0CC3-B50EB35E1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81181" b="89978"/>
          <a:stretch/>
        </p:blipFill>
        <p:spPr>
          <a:xfrm>
            <a:off x="2476496" y="2271217"/>
            <a:ext cx="342901" cy="435277"/>
          </a:xfrm>
          <a:prstGeom prst="rect">
            <a:avLst/>
          </a:prstGeom>
        </p:spPr>
      </p:pic>
      <p:pic>
        <p:nvPicPr>
          <p:cNvPr id="17" name="Picture 16" descr="Diagram, timeline&#10;&#10;Description automatically generated">
            <a:extLst>
              <a:ext uri="{FF2B5EF4-FFF2-40B4-BE49-F238E27FC236}">
                <a16:creationId xmlns:a16="http://schemas.microsoft.com/office/drawing/2014/main" id="{029AEBDD-8344-66EB-36F1-91907F1ED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9" r="81181" b="89978"/>
          <a:stretch/>
        </p:blipFill>
        <p:spPr>
          <a:xfrm>
            <a:off x="2476495" y="2699035"/>
            <a:ext cx="342901" cy="435277"/>
          </a:xfrm>
          <a:prstGeom prst="rect">
            <a:avLst/>
          </a:prstGeom>
        </p:spPr>
      </p:pic>
      <p:pic>
        <p:nvPicPr>
          <p:cNvPr id="6" name="Picture 5" descr="Diagram, timeline&#10;&#10;Description automatically generated">
            <a:extLst>
              <a:ext uri="{FF2B5EF4-FFF2-40B4-BE49-F238E27FC236}">
                <a16:creationId xmlns:a16="http://schemas.microsoft.com/office/drawing/2014/main" id="{44D0E9D1-30A4-B314-3ECA-675A392CA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63" t="56076" r="81971" b="36469"/>
          <a:stretch/>
        </p:blipFill>
        <p:spPr>
          <a:xfrm>
            <a:off x="2533650" y="2032000"/>
            <a:ext cx="228600" cy="323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578B7F-52AF-263D-3AE4-99B7142E8EA4}"/>
              </a:ext>
            </a:extLst>
          </p:cNvPr>
          <p:cNvSpPr txBox="1"/>
          <p:nvPr/>
        </p:nvSpPr>
        <p:spPr>
          <a:xfrm rot="16200000">
            <a:off x="1735488" y="1455541"/>
            <a:ext cx="17155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COMBINED SEWER LINE</a:t>
            </a:r>
          </a:p>
        </p:txBody>
      </p:sp>
      <p:pic>
        <p:nvPicPr>
          <p:cNvPr id="18" name="Picture 17" descr="Diagram, timeline&#10;&#10;Description automatically generated">
            <a:extLst>
              <a:ext uri="{FF2B5EF4-FFF2-40B4-BE49-F238E27FC236}">
                <a16:creationId xmlns:a16="http://schemas.microsoft.com/office/drawing/2014/main" id="{AF0C9ACB-4CCC-5C20-C768-2D5E49BC36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02" t="27248" r="52842" b="68074"/>
          <a:stretch/>
        </p:blipFill>
        <p:spPr>
          <a:xfrm>
            <a:off x="4715219" y="1983380"/>
            <a:ext cx="593317" cy="20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E0994-EF6F-11B9-99B6-57C89EE94411}"/>
              </a:ext>
            </a:extLst>
          </p:cNvPr>
          <p:cNvSpPr txBox="1"/>
          <p:nvPr/>
        </p:nvSpPr>
        <p:spPr>
          <a:xfrm>
            <a:off x="4275436" y="1861129"/>
            <a:ext cx="1672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SANITARY SEWER LINE</a:t>
            </a:r>
          </a:p>
        </p:txBody>
      </p:sp>
    </p:spTree>
    <p:extLst>
      <p:ext uri="{BB962C8B-B14F-4D97-AF65-F5344CB8AC3E}">
        <p14:creationId xmlns:p14="http://schemas.microsoft.com/office/powerpoint/2010/main" val="335493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2D1B6-3EDD-4BB4-9A1D-2218FF642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Detroit Sewer System:</a:t>
            </a:r>
            <a:br>
              <a:rPr lang="en-US" dirty="0"/>
            </a:br>
            <a:r>
              <a:rPr lang="en-US" dirty="0"/>
              <a:t>Private Portion</a:t>
            </a:r>
          </a:p>
        </p:txBody>
      </p:sp>
      <p:pic>
        <p:nvPicPr>
          <p:cNvPr id="7" name="Google Shape;67;p13">
            <a:extLst>
              <a:ext uri="{FF2B5EF4-FFF2-40B4-BE49-F238E27FC236}">
                <a16:creationId xmlns:a16="http://schemas.microsoft.com/office/drawing/2014/main" id="{F1B07174-B14D-4915-90CA-A5A47F986D9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59" y="4449143"/>
            <a:ext cx="1292469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30234F7-2B2E-30A2-2AB9-1BB59D84C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62"/>
          <a:stretch/>
        </p:blipFill>
        <p:spPr>
          <a:xfrm>
            <a:off x="1613647" y="841248"/>
            <a:ext cx="5916706" cy="41943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8EE03-BB1B-2D95-E380-43CBFD4866A0}"/>
              </a:ext>
            </a:extLst>
          </p:cNvPr>
          <p:cNvSpPr txBox="1"/>
          <p:nvPr/>
        </p:nvSpPr>
        <p:spPr>
          <a:xfrm>
            <a:off x="7530353" y="3820278"/>
            <a:ext cx="16136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50" dirty="0">
                <a:solidFill>
                  <a:srgbClr val="004445"/>
                </a:solidFill>
                <a:latin typeface="Montserrat Light" panose="00000400000000000000" pitchFamily="2" charset="0"/>
              </a:rPr>
              <a:t>Less than 20% of homes in Detroit have the sewer service line in front of the house, including some parts of Jefferson Chalmers and in several westside neighborhoods.</a:t>
            </a:r>
          </a:p>
        </p:txBody>
      </p:sp>
    </p:spTree>
    <p:extLst>
      <p:ext uri="{BB962C8B-B14F-4D97-AF65-F5344CB8AC3E}">
        <p14:creationId xmlns:p14="http://schemas.microsoft.com/office/powerpoint/2010/main" val="413771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F8C-2CF6-412C-4251-F50113DD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Sewer System Improvements</a:t>
            </a:r>
          </a:p>
        </p:txBody>
      </p:sp>
    </p:spTree>
    <p:extLst>
      <p:ext uri="{BB962C8B-B14F-4D97-AF65-F5344CB8AC3E}">
        <p14:creationId xmlns:p14="http://schemas.microsoft.com/office/powerpoint/2010/main" val="50498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AE08-0C39-1730-99C2-87118420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Done:</a:t>
            </a:r>
            <a:br>
              <a:rPr lang="en-US" dirty="0"/>
            </a:br>
            <a:r>
              <a:rPr lang="en-US" dirty="0"/>
              <a:t>Sewer Cleaning and Rehab to Build Capacity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17115-40EA-B4AE-1A95-357BDB30D1A8}"/>
              </a:ext>
            </a:extLst>
          </p:cNvPr>
          <p:cNvSpPr txBox="1"/>
          <p:nvPr/>
        </p:nvSpPr>
        <p:spPr>
          <a:xfrm>
            <a:off x="119528" y="885126"/>
            <a:ext cx="3198438" cy="354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200"/>
              </a:spcAft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DWSD has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cleaned 886 miles of city sewer pipes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since the rain event in June 2021.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279989"/>
                </a:solidFill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300.75 miles of city sewer </a:t>
            </a: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have been </a:t>
            </a:r>
            <a:r>
              <a:rPr lang="en-US" sz="1600" b="1" dirty="0">
                <a:solidFill>
                  <a:srgbClr val="279989"/>
                </a:solidFill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condition assessed</a:t>
            </a:r>
            <a:r>
              <a:rPr lang="en-US" sz="1600" dirty="0">
                <a:solidFill>
                  <a:srgbClr val="279989"/>
                </a:solidFill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since 2018.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Clr>
                <a:srgbClr val="004445"/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18.29 miles of sewer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have been </a:t>
            </a:r>
            <a:r>
              <a:rPr lang="en-US" sz="1600" b="1" dirty="0">
                <a:solidFill>
                  <a:srgbClr val="279989"/>
                </a:solidFill>
                <a:effectLst/>
                <a:latin typeface="Montserrat" panose="000003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lined or repaired since 2018 </a:t>
            </a:r>
            <a:r>
              <a:rPr lang="en-US" sz="1600" dirty="0">
                <a:solidFill>
                  <a:srgbClr val="000000"/>
                </a:solidFill>
                <a:effectLst/>
                <a:latin typeface="Montserrat Light" panose="000004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to extend the useful life.</a:t>
            </a:r>
            <a:endParaRPr lang="en-US" sz="1600" dirty="0">
              <a:latin typeface="Montserrat Light" panose="00000400000000000000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5791AB8-C99C-DBFC-7B80-6682AF17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108" y="793500"/>
            <a:ext cx="5486400" cy="4239490"/>
          </a:xfrm>
          <a:prstGeom prst="rect">
            <a:avLst/>
          </a:prstGeom>
          <a:ln w="12700">
            <a:solidFill>
              <a:srgbClr val="279989"/>
            </a:solidFill>
          </a:ln>
        </p:spPr>
      </p:pic>
    </p:spTree>
    <p:extLst>
      <p:ext uri="{BB962C8B-B14F-4D97-AF65-F5344CB8AC3E}">
        <p14:creationId xmlns:p14="http://schemas.microsoft.com/office/powerpoint/2010/main" val="231762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3F8C-2CF6-412C-4251-F50113DD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Stormwater Ordinance and GSI Projects</a:t>
            </a:r>
          </a:p>
        </p:txBody>
      </p:sp>
    </p:spTree>
    <p:extLst>
      <p:ext uri="{BB962C8B-B14F-4D97-AF65-F5344CB8AC3E}">
        <p14:creationId xmlns:p14="http://schemas.microsoft.com/office/powerpoint/2010/main" val="265648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23BFB-65CF-E94A-C714-4FA3A665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Stormwater Management Ordinance – Enacted Citywide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30ACE-E434-631B-64AC-DFCE52FF2B1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52450" y="1011767"/>
            <a:ext cx="4933950" cy="36175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  <a:latin typeface="Montserrat" panose="00000300000000000000" pitchFamily="2" charset="0"/>
              </a:rPr>
              <a:t>Permit requirement for ordinance was for the Rouge Sewer and Central Sewer districts only</a:t>
            </a:r>
            <a:r>
              <a:rPr lang="en-US" dirty="0">
                <a:solidFill>
                  <a:schemeClr val="bg2"/>
                </a:solidFill>
                <a:latin typeface="Montserrat Light" panose="00000400000000000000" pitchFamily="2" charset="0"/>
              </a:rPr>
              <a:t>.</a:t>
            </a:r>
            <a:r>
              <a:rPr lang="en-US" b="1" dirty="0">
                <a:solidFill>
                  <a:srgbClr val="279989"/>
                </a:solidFill>
                <a:latin typeface="Montserrat" panose="00000300000000000000" pitchFamily="2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>
              <a:solidFill>
                <a:srgbClr val="279989"/>
              </a:solidFill>
              <a:latin typeface="Montserrat" panose="000003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Montserrat Light" panose="00000400000000000000" pitchFamily="2" charset="0"/>
              </a:rPr>
              <a:t>Prior to 2018, no formal stormwater management requirements in the City.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Montserrat Light" panose="000004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Montserrat Light" panose="00000400000000000000" pitchFamily="2" charset="0"/>
              </a:rPr>
              <a:t>Excess stormwater caused flooding, backups and sewer overflows in receiving waters (Detroit and Rouge Rivers).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Montserrat Light" panose="00000400000000000000" pitchFamily="2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79989"/>
                </a:solidFill>
                <a:latin typeface="Montserrat" panose="00000300000000000000" pitchFamily="2" charset="0"/>
              </a:rPr>
              <a:t>Stormwater management ordinance was enacted in November 2018 </a:t>
            </a:r>
            <a:r>
              <a:rPr lang="en-US" dirty="0">
                <a:latin typeface="Montserrat Light" panose="00000400000000000000" pitchFamily="2" charset="0"/>
              </a:rPr>
              <a:t>and is a regulation within City Code.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71CE9-48BE-96E9-8E19-285E7A72A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714" y="857688"/>
            <a:ext cx="2043311" cy="1598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A351E-CFA5-9A76-00F7-090B79AEF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14" y="2984328"/>
            <a:ext cx="2043311" cy="2068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105C9-003B-C86E-4FE7-94EAE70E5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714" y="2054280"/>
            <a:ext cx="2043310" cy="15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74176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Co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1208C75C7D6A478BD4CFE0AF5B839A" ma:contentTypeVersion="22" ma:contentTypeDescription="Create a new document." ma:contentTypeScope="" ma:versionID="9f4e5fa269821c745fe900142e20788b">
  <xsd:schema xmlns:xsd="http://www.w3.org/2001/XMLSchema" xmlns:xs="http://www.w3.org/2001/XMLSchema" xmlns:p="http://schemas.microsoft.com/office/2006/metadata/properties" xmlns:ns2="c2ae2bbc-1ade-4975-9aef-85345f24ce17" xmlns:ns3="d709bacb-eca8-4f38-bb81-05cfafccf789" xmlns:ns4="ef75cf38-f4c1-400c-9953-4fbc0d7f5027" targetNamespace="http://schemas.microsoft.com/office/2006/metadata/properties" ma:root="true" ma:fieldsID="dbf9901d9b3438fd8a803f0fad1ec97d" ns2:_="" ns3:_="" ns4:_="">
    <xsd:import namespace="c2ae2bbc-1ade-4975-9aef-85345f24ce17"/>
    <xsd:import namespace="d709bacb-eca8-4f38-bb81-05cfafccf789"/>
    <xsd:import namespace="ef75cf38-f4c1-400c-9953-4fbc0d7f5027"/>
    <xsd:element name="properties">
      <xsd:complexType>
        <xsd:sequence>
          <xsd:element name="documentManagement">
            <xsd:complexType>
              <xsd:all>
                <xsd:element ref="ns2:RAVIYELAMANCHI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Hyperlink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ae2bbc-1ade-4975-9aef-85345f24ce17" elementFormDefault="qualified">
    <xsd:import namespace="http://schemas.microsoft.com/office/2006/documentManagement/types"/>
    <xsd:import namespace="http://schemas.microsoft.com/office/infopath/2007/PartnerControls"/>
    <xsd:element name="RAVIYELAMANCHI" ma:index="2" nillable="true" ma:displayName="Misc." ma:description="recent" ma:format="DateOnly" ma:internalName="RAVIYELAMANCHI" ma:readOnly="false">
      <xsd:simpleType>
        <xsd:restriction base="dms:DateTim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hidden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d218b70-71a6-4944-86e6-ec315e1831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yperlink" ma:index="25" nillable="true" ma:displayName="Hyperlink" ma:format="Hyperlink" ma:hidden="true" ma:internalName="Hyper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otes" ma:index="26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9bacb-eca8-4f38-bb81-05cfafccf7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75cf38-f4c1-400c-9953-4fbc0d7f5027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98da6f5a-2188-4f0b-b5b1-7ef174bfb4ea}" ma:internalName="TaxCatchAll" ma:readOnly="false" ma:showField="CatchAllData" ma:web="d709bacb-eca8-4f38-bb81-05cfafccf7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B6D85F-EACA-41C6-B19D-E73C0983D503}"/>
</file>

<file path=customXml/itemProps2.xml><?xml version="1.0" encoding="utf-8"?>
<ds:datastoreItem xmlns:ds="http://schemas.openxmlformats.org/officeDocument/2006/customXml" ds:itemID="{91E9EFC8-B7DF-40A5-872D-234ECBB0CB2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15562</TotalTime>
  <Words>1802</Words>
  <Application>Microsoft Office PowerPoint</Application>
  <PresentationFormat>On-screen Show (16:9)</PresentationFormat>
  <Paragraphs>223</Paragraphs>
  <Slides>35</Slides>
  <Notes>4</Notes>
  <HiddenSlides>10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Franklin Gothic Medium</vt:lpstr>
      <vt:lpstr>Wingdings</vt:lpstr>
      <vt:lpstr>Montserrat ExtraBold</vt:lpstr>
      <vt:lpstr>Montserrat Light</vt:lpstr>
      <vt:lpstr>Calibri</vt:lpstr>
      <vt:lpstr>Montserrat</vt:lpstr>
      <vt:lpstr>Montserrat SemiBold</vt:lpstr>
      <vt:lpstr>Roboto</vt:lpstr>
      <vt:lpstr>Montserrat Black</vt:lpstr>
      <vt:lpstr>Arial</vt:lpstr>
      <vt:lpstr>Material</vt:lpstr>
      <vt:lpstr>Flood Mitigation Efforts</vt:lpstr>
      <vt:lpstr>How the Sewer System Functions</vt:lpstr>
      <vt:lpstr>Three Parts to the Sewer System</vt:lpstr>
      <vt:lpstr>Detroit Sewer System: Local Collection System Operated by DWSD</vt:lpstr>
      <vt:lpstr>Detroit Sewer System: Private Portion</vt:lpstr>
      <vt:lpstr>Sewer System Improvements</vt:lpstr>
      <vt:lpstr>What We’ve Done: Sewer Cleaning and Rehab to Build Capacity</vt:lpstr>
      <vt:lpstr>Stormwater Ordinance and GSI Projects</vt:lpstr>
      <vt:lpstr>Stormwater Management Ordinance – Enacted Citywide </vt:lpstr>
      <vt:lpstr>Reporting Metrics</vt:lpstr>
      <vt:lpstr>DWSD GSI Program  Completed Projects</vt:lpstr>
      <vt:lpstr>Reporting Metrics</vt:lpstr>
      <vt:lpstr>GLWA Pumping Station Power Improvements</vt:lpstr>
      <vt:lpstr>What We’ve Done: GLWA Electrical Improvements</vt:lpstr>
      <vt:lpstr>Flood Mitigation Projects In-Progress and Coming Soon</vt:lpstr>
      <vt:lpstr>Detroit Stormwater Resiliency</vt:lpstr>
      <vt:lpstr>Detroit Stormwater Resiliency</vt:lpstr>
      <vt:lpstr>Upcoming Stormwater Projects</vt:lpstr>
      <vt:lpstr>Far West Detroit Stormwater Improvement Project</vt:lpstr>
      <vt:lpstr>PowerPoint Presentation</vt:lpstr>
      <vt:lpstr>Far West North Basin (Constance) &amp; South Basin Overview</vt:lpstr>
      <vt:lpstr>Westside Stormwater Improvements</vt:lpstr>
      <vt:lpstr>McNichols West and McNichols East Grant Application</vt:lpstr>
      <vt:lpstr>Eastside Stormwater Relief Project</vt:lpstr>
      <vt:lpstr>Eastside Stormwater Relief Project – Water in Basement Reports</vt:lpstr>
      <vt:lpstr>Basement Backup Protection Program</vt:lpstr>
      <vt:lpstr>Jefferson Chalmers</vt:lpstr>
      <vt:lpstr>PowerPoint Presentation</vt:lpstr>
      <vt:lpstr>$113M Upgrade to Detroit River Interceptor</vt:lpstr>
      <vt:lpstr>$594M Upgrade to Freud and Conner Pumping Stations</vt:lpstr>
      <vt:lpstr>$55M Woodward and Conner Sewer System Rehabilitation</vt:lpstr>
      <vt:lpstr>PowerPoint Presentation</vt:lpstr>
      <vt:lpstr>$3.2B I-94 Modernization Project to Remove Millions of  Gallons of Stormwater</vt:lpstr>
      <vt:lpstr>Grant Funding Secured/Sought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TRANSPORTATION</dc:title>
  <dc:creator>Jose Payan</dc:creator>
  <cp:lastModifiedBy>Paul Ransom</cp:lastModifiedBy>
  <cp:revision>502</cp:revision>
  <cp:lastPrinted>2022-10-25T15:51:32Z</cp:lastPrinted>
  <dcterms:modified xsi:type="dcterms:W3CDTF">2024-04-01T21:06:39Z</dcterms:modified>
</cp:coreProperties>
</file>