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5"/>
  </p:notesMasterIdLst>
  <p:handoutMasterIdLst>
    <p:handoutMasterId r:id="rId146"/>
  </p:handoutMasterIdLst>
  <p:sldIdLst>
    <p:sldId id="286" r:id="rId2"/>
    <p:sldId id="296" r:id="rId3"/>
    <p:sldId id="324" r:id="rId4"/>
    <p:sldId id="323" r:id="rId5"/>
    <p:sldId id="322" r:id="rId6"/>
    <p:sldId id="325" r:id="rId7"/>
    <p:sldId id="326" r:id="rId8"/>
    <p:sldId id="327" r:id="rId9"/>
    <p:sldId id="331" r:id="rId10"/>
    <p:sldId id="330" r:id="rId11"/>
    <p:sldId id="457" r:id="rId12"/>
    <p:sldId id="478" r:id="rId13"/>
    <p:sldId id="304" r:id="rId14"/>
    <p:sldId id="338" r:id="rId15"/>
    <p:sldId id="333" r:id="rId16"/>
    <p:sldId id="449" r:id="rId17"/>
    <p:sldId id="340" r:id="rId18"/>
    <p:sldId id="334" r:id="rId19"/>
    <p:sldId id="339" r:id="rId20"/>
    <p:sldId id="342" r:id="rId21"/>
    <p:sldId id="450" r:id="rId22"/>
    <p:sldId id="336" r:id="rId23"/>
    <p:sldId id="348" r:id="rId24"/>
    <p:sldId id="343" r:id="rId25"/>
    <p:sldId id="443" r:id="rId26"/>
    <p:sldId id="444" r:id="rId27"/>
    <p:sldId id="464" r:id="rId28"/>
    <p:sldId id="337" r:id="rId29"/>
    <p:sldId id="346" r:id="rId30"/>
    <p:sldId id="345" r:id="rId31"/>
    <p:sldId id="344" r:id="rId32"/>
    <p:sldId id="347" r:id="rId33"/>
    <p:sldId id="421" r:id="rId34"/>
    <p:sldId id="459" r:id="rId35"/>
    <p:sldId id="335" r:id="rId36"/>
    <p:sldId id="460" r:id="rId37"/>
    <p:sldId id="332" r:id="rId38"/>
    <p:sldId id="390" r:id="rId39"/>
    <p:sldId id="389" r:id="rId40"/>
    <p:sldId id="349" r:id="rId41"/>
    <p:sldId id="350" r:id="rId42"/>
    <p:sldId id="408" r:id="rId43"/>
    <p:sldId id="461" r:id="rId44"/>
    <p:sldId id="423" r:id="rId45"/>
    <p:sldId id="351" r:id="rId46"/>
    <p:sldId id="355" r:id="rId47"/>
    <p:sldId id="353" r:id="rId48"/>
    <p:sldId id="328" r:id="rId49"/>
    <p:sldId id="352" r:id="rId50"/>
    <p:sldId id="357" r:id="rId51"/>
    <p:sldId id="462" r:id="rId52"/>
    <p:sldId id="311" r:id="rId53"/>
    <p:sldId id="463" r:id="rId54"/>
    <p:sldId id="374" r:id="rId55"/>
    <p:sldId id="308" r:id="rId56"/>
    <p:sldId id="465" r:id="rId57"/>
    <p:sldId id="316" r:id="rId58"/>
    <p:sldId id="358" r:id="rId59"/>
    <p:sldId id="359" r:id="rId60"/>
    <p:sldId id="466" r:id="rId61"/>
    <p:sldId id="373" r:id="rId62"/>
    <p:sldId id="467" r:id="rId63"/>
    <p:sldId id="438" r:id="rId64"/>
    <p:sldId id="417" r:id="rId65"/>
    <p:sldId id="468" r:id="rId66"/>
    <p:sldId id="376" r:id="rId67"/>
    <p:sldId id="469" r:id="rId68"/>
    <p:sldId id="377" r:id="rId69"/>
    <p:sldId id="392" r:id="rId70"/>
    <p:sldId id="393" r:id="rId71"/>
    <p:sldId id="391" r:id="rId72"/>
    <p:sldId id="394" r:id="rId73"/>
    <p:sldId id="470" r:id="rId74"/>
    <p:sldId id="368" r:id="rId75"/>
    <p:sldId id="471" r:id="rId76"/>
    <p:sldId id="309" r:id="rId77"/>
    <p:sldId id="396" r:id="rId78"/>
    <p:sldId id="397" r:id="rId79"/>
    <p:sldId id="399" r:id="rId80"/>
    <p:sldId id="360" r:id="rId81"/>
    <p:sldId id="395" r:id="rId82"/>
    <p:sldId id="415" r:id="rId83"/>
    <p:sldId id="413" r:id="rId84"/>
    <p:sldId id="419" r:id="rId85"/>
    <p:sldId id="472" r:id="rId86"/>
    <p:sldId id="369" r:id="rId87"/>
    <p:sldId id="370" r:id="rId88"/>
    <p:sldId id="371" r:id="rId89"/>
    <p:sldId id="379" r:id="rId90"/>
    <p:sldId id="473" r:id="rId91"/>
    <p:sldId id="425" r:id="rId92"/>
    <p:sldId id="363" r:id="rId93"/>
    <p:sldId id="480" r:id="rId94"/>
    <p:sldId id="364" r:id="rId95"/>
    <p:sldId id="365" r:id="rId96"/>
    <p:sldId id="366" r:id="rId97"/>
    <p:sldId id="367" r:id="rId98"/>
    <p:sldId id="386" r:id="rId99"/>
    <p:sldId id="388" r:id="rId100"/>
    <p:sldId id="387" r:id="rId101"/>
    <p:sldId id="384" r:id="rId102"/>
    <p:sldId id="372" r:id="rId103"/>
    <p:sldId id="381" r:id="rId104"/>
    <p:sldId id="427" r:id="rId105"/>
    <p:sldId id="474" r:id="rId106"/>
    <p:sldId id="418" r:id="rId107"/>
    <p:sldId id="441" r:id="rId108"/>
    <p:sldId id="475" r:id="rId109"/>
    <p:sldId id="380" r:id="rId110"/>
    <p:sldId id="476" r:id="rId111"/>
    <p:sldId id="383" r:id="rId112"/>
    <p:sldId id="420" r:id="rId113"/>
    <p:sldId id="400" r:id="rId114"/>
    <p:sldId id="410" r:id="rId115"/>
    <p:sldId id="382" r:id="rId116"/>
    <p:sldId id="402" r:id="rId117"/>
    <p:sldId id="416" r:id="rId118"/>
    <p:sldId id="411" r:id="rId119"/>
    <p:sldId id="403" r:id="rId120"/>
    <p:sldId id="404" r:id="rId121"/>
    <p:sldId id="406" r:id="rId122"/>
    <p:sldId id="405" r:id="rId123"/>
    <p:sldId id="409" r:id="rId124"/>
    <p:sldId id="407" r:id="rId125"/>
    <p:sldId id="414" r:id="rId126"/>
    <p:sldId id="422" r:id="rId127"/>
    <p:sldId id="429" r:id="rId128"/>
    <p:sldId id="430" r:id="rId129"/>
    <p:sldId id="431" r:id="rId130"/>
    <p:sldId id="432" r:id="rId131"/>
    <p:sldId id="434" r:id="rId132"/>
    <p:sldId id="435" r:id="rId133"/>
    <p:sldId id="436" r:id="rId134"/>
    <p:sldId id="437" r:id="rId135"/>
    <p:sldId id="477" r:id="rId136"/>
    <p:sldId id="442" r:id="rId137"/>
    <p:sldId id="445" r:id="rId138"/>
    <p:sldId id="446" r:id="rId139"/>
    <p:sldId id="447" r:id="rId140"/>
    <p:sldId id="479" r:id="rId141"/>
    <p:sldId id="439" r:id="rId142"/>
    <p:sldId id="440" r:id="rId143"/>
    <p:sldId id="287" r:id="rId144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uel Smalley PE" initials="SS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9989"/>
    <a:srgbClr val="27999D"/>
    <a:srgbClr val="B7CDC2"/>
    <a:srgbClr val="003B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47" autoAdjust="0"/>
    <p:restoredTop sz="93659" autoAdjust="0"/>
  </p:normalViewPr>
  <p:slideViewPr>
    <p:cSldViewPr snapToGrid="0">
      <p:cViewPr varScale="1">
        <p:scale>
          <a:sx n="80" d="100"/>
          <a:sy n="80" d="100"/>
        </p:scale>
        <p:origin x="960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881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viewProps" Target="viewProps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27363" cy="465138"/>
          </a:xfrm>
          <a:prstGeom prst="rect">
            <a:avLst/>
          </a:prstGeom>
        </p:spPr>
        <p:txBody>
          <a:bodyPr vert="horz" lIns="91404" tIns="45702" rIns="91404" bIns="4570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3" y="3"/>
            <a:ext cx="3027363" cy="465138"/>
          </a:xfrm>
          <a:prstGeom prst="rect">
            <a:avLst/>
          </a:prstGeom>
        </p:spPr>
        <p:txBody>
          <a:bodyPr vert="horz" lIns="91404" tIns="45702" rIns="91404" bIns="45702" rtlCol="0"/>
          <a:lstStyle>
            <a:lvl1pPr algn="r">
              <a:defRPr sz="1200"/>
            </a:lvl1pPr>
          </a:lstStyle>
          <a:p>
            <a:fld id="{DF62E77D-257E-4D4E-BAE6-F7E35B965171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18566"/>
            <a:ext cx="3027363" cy="465137"/>
          </a:xfrm>
          <a:prstGeom prst="rect">
            <a:avLst/>
          </a:prstGeom>
        </p:spPr>
        <p:txBody>
          <a:bodyPr vert="horz" lIns="91404" tIns="45702" rIns="91404" bIns="4570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3" y="8818566"/>
            <a:ext cx="3027363" cy="465137"/>
          </a:xfrm>
          <a:prstGeom prst="rect">
            <a:avLst/>
          </a:prstGeom>
        </p:spPr>
        <p:txBody>
          <a:bodyPr vert="horz" lIns="91404" tIns="45702" rIns="91404" bIns="45702" rtlCol="0" anchor="b"/>
          <a:lstStyle>
            <a:lvl1pPr algn="r">
              <a:defRPr sz="1200"/>
            </a:lvl1pPr>
          </a:lstStyle>
          <a:p>
            <a:fld id="{88598B95-64B8-4A4E-BEE3-21C6D67978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558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3027363" cy="465138"/>
          </a:xfrm>
          <a:prstGeom prst="rect">
            <a:avLst/>
          </a:prstGeom>
        </p:spPr>
        <p:txBody>
          <a:bodyPr vert="horz" lIns="91380" tIns="45689" rIns="91380" bIns="456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5" y="5"/>
            <a:ext cx="3027363" cy="465138"/>
          </a:xfrm>
          <a:prstGeom prst="rect">
            <a:avLst/>
          </a:prstGeom>
        </p:spPr>
        <p:txBody>
          <a:bodyPr vert="horz" lIns="91380" tIns="45689" rIns="91380" bIns="45689" rtlCol="0"/>
          <a:lstStyle>
            <a:lvl1pPr algn="r">
              <a:defRPr sz="1200"/>
            </a:lvl1pPr>
          </a:lstStyle>
          <a:p>
            <a:fld id="{4A7D7596-2F28-49CE-890D-104D725CFE79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0" tIns="45689" rIns="91380" bIns="456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230"/>
            <a:ext cx="5588000" cy="3656013"/>
          </a:xfrm>
          <a:prstGeom prst="rect">
            <a:avLst/>
          </a:prstGeom>
        </p:spPr>
        <p:txBody>
          <a:bodyPr vert="horz" lIns="91380" tIns="45689" rIns="91380" bIns="456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18568"/>
            <a:ext cx="3027363" cy="465137"/>
          </a:xfrm>
          <a:prstGeom prst="rect">
            <a:avLst/>
          </a:prstGeom>
        </p:spPr>
        <p:txBody>
          <a:bodyPr vert="horz" lIns="91380" tIns="45689" rIns="91380" bIns="456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5" y="8818568"/>
            <a:ext cx="3027363" cy="465137"/>
          </a:xfrm>
          <a:prstGeom prst="rect">
            <a:avLst/>
          </a:prstGeom>
        </p:spPr>
        <p:txBody>
          <a:bodyPr vert="horz" lIns="91380" tIns="45689" rIns="91380" bIns="45689" rtlCol="0" anchor="b"/>
          <a:lstStyle>
            <a:lvl1pPr algn="r">
              <a:defRPr sz="1200"/>
            </a:lvl1pPr>
          </a:lstStyle>
          <a:p>
            <a:fld id="{3BA430AE-7327-4217-9E40-FE6DB8D830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26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11"/>
          <p:cNvSpPr>
            <a:spLocks noGrp="1"/>
          </p:cNvSpPr>
          <p:nvPr>
            <p:ph type="dt" sz="half" idx="2"/>
          </p:nvPr>
        </p:nvSpPr>
        <p:spPr>
          <a:xfrm>
            <a:off x="314325" y="642063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9C9DEDC-096C-40AC-BE28-7FD7889AF845}" type="datetimeFigureOut">
              <a:rPr lang="en-US" smtClean="0"/>
              <a:pPr/>
              <a:t>8/9/2023</a:t>
            </a:fld>
            <a:endParaRPr lang="en-US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2686050" y="641509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4098EBF-A305-4F95-8266-4E4EBE972E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21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73285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86050" y="6373284"/>
            <a:ext cx="2057400" cy="365125"/>
          </a:xfrm>
          <a:prstGeom prst="rect">
            <a:avLst/>
          </a:prstGeom>
        </p:spPr>
        <p:txBody>
          <a:bodyPr/>
          <a:lstStyle/>
          <a:p>
            <a:fld id="{373CA94B-EC94-4A68-89D3-6AEF73262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993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73285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86050" y="6373284"/>
            <a:ext cx="2057400" cy="365125"/>
          </a:xfrm>
          <a:prstGeom prst="rect">
            <a:avLst/>
          </a:prstGeom>
        </p:spPr>
        <p:txBody>
          <a:bodyPr/>
          <a:lstStyle/>
          <a:p>
            <a:fld id="{373CA94B-EC94-4A68-89D3-6AEF73262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24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14325" y="176677"/>
            <a:ext cx="7886700" cy="1325563"/>
          </a:xfr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00" kern="1200" dirty="0">
                <a:ln w="0"/>
                <a:solidFill>
                  <a:srgbClr val="23A696"/>
                </a:solidFill>
                <a:latin typeface="Franklin Gothic Demi Cond" panose="020B07060304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4445529" y="6557118"/>
            <a:ext cx="454017" cy="332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  <a:latin typeface="Franklin Gothic Demi" panose="020B0703020102020204" pitchFamily="3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018" y="5890437"/>
            <a:ext cx="1610014" cy="9675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0548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kern="1200" dirty="0">
                <a:ln w="0"/>
                <a:solidFill>
                  <a:srgbClr val="27999D"/>
                </a:solidFill>
                <a:latin typeface="Franklin Gothic Demi Cond" panose="020B07060304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11"/>
          <p:cNvSpPr>
            <a:spLocks noGrp="1"/>
          </p:cNvSpPr>
          <p:nvPr>
            <p:ph type="dt" sz="half" idx="2"/>
          </p:nvPr>
        </p:nvSpPr>
        <p:spPr>
          <a:xfrm>
            <a:off x="314325" y="642063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9C9DEDC-096C-40AC-BE28-7FD7889AF845}" type="datetimeFigureOut">
              <a:rPr lang="en-US" smtClean="0"/>
              <a:pPr/>
              <a:t>8/9/2023</a:t>
            </a:fld>
            <a:endParaRPr lang="en-US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2686050" y="641509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4098EBF-A305-4F95-8266-4E4EBE972E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85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1"/>
          <p:cNvSpPr>
            <a:spLocks noGrp="1"/>
          </p:cNvSpPr>
          <p:nvPr>
            <p:ph type="dt" sz="half" idx="2"/>
          </p:nvPr>
        </p:nvSpPr>
        <p:spPr>
          <a:xfrm>
            <a:off x="314325" y="642063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9C9DEDC-096C-40AC-BE28-7FD7889AF845}" type="datetimeFigureOut">
              <a:rPr lang="en-US" smtClean="0"/>
              <a:pPr/>
              <a:t>8/9/2023</a:t>
            </a:fld>
            <a:endParaRPr lang="en-US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2686050" y="641509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4098EBF-A305-4F95-8266-4E4EBE972E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2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73285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686050" y="6373284"/>
            <a:ext cx="2057400" cy="365125"/>
          </a:xfrm>
          <a:prstGeom prst="rect">
            <a:avLst/>
          </a:prstGeom>
        </p:spPr>
        <p:txBody>
          <a:bodyPr/>
          <a:lstStyle/>
          <a:p>
            <a:fld id="{373CA94B-EC94-4A68-89D3-6AEF73262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05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73285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686050" y="6373284"/>
            <a:ext cx="2057400" cy="365125"/>
          </a:xfrm>
          <a:prstGeom prst="rect">
            <a:avLst/>
          </a:prstGeom>
        </p:spPr>
        <p:txBody>
          <a:bodyPr/>
          <a:lstStyle/>
          <a:p>
            <a:fld id="{373CA94B-EC94-4A68-89D3-6AEF73262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3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73285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86050" y="6373284"/>
            <a:ext cx="2057400" cy="365125"/>
          </a:xfrm>
          <a:prstGeom prst="rect">
            <a:avLst/>
          </a:prstGeom>
        </p:spPr>
        <p:txBody>
          <a:bodyPr/>
          <a:lstStyle/>
          <a:p>
            <a:fld id="{373CA94B-EC94-4A68-89D3-6AEF73262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986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73285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686050" y="6373284"/>
            <a:ext cx="2057400" cy="365125"/>
          </a:xfrm>
          <a:prstGeom prst="rect">
            <a:avLst/>
          </a:prstGeom>
        </p:spPr>
        <p:txBody>
          <a:bodyPr/>
          <a:lstStyle/>
          <a:p>
            <a:fld id="{373CA94B-EC94-4A68-89D3-6AEF73262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88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73285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686050" y="6373284"/>
            <a:ext cx="2057400" cy="365125"/>
          </a:xfrm>
          <a:prstGeom prst="rect">
            <a:avLst/>
          </a:prstGeom>
        </p:spPr>
        <p:txBody>
          <a:bodyPr/>
          <a:lstStyle/>
          <a:p>
            <a:fld id="{373CA94B-EC94-4A68-89D3-6AEF73262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366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73285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686050" y="6373284"/>
            <a:ext cx="2057400" cy="365125"/>
          </a:xfrm>
          <a:prstGeom prst="rect">
            <a:avLst/>
          </a:prstGeom>
        </p:spPr>
        <p:txBody>
          <a:bodyPr/>
          <a:lstStyle/>
          <a:p>
            <a:fld id="{373CA94B-EC94-4A68-89D3-6AEF73262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557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667" y="130136"/>
            <a:ext cx="2036068" cy="107053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483354"/>
            <a:ext cx="9144000" cy="228600"/>
          </a:xfrm>
          <a:prstGeom prst="rect">
            <a:avLst/>
          </a:prstGeom>
          <a:solidFill>
            <a:srgbClr val="003B49"/>
          </a:solidFill>
          <a:ln>
            <a:noFill/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896430" y="6461411"/>
            <a:ext cx="1237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detroitmi.gov/dwsd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314325" y="642063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9C9DEDC-096C-40AC-BE28-7FD7889AF845}" type="datetimeFigureOut">
              <a:rPr lang="en-US" smtClean="0"/>
              <a:pPr/>
              <a:t>8/9/2023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2686050" y="641509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4098EBF-A305-4F95-8266-4E4EBE972E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67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2" r:id="rId9"/>
    <p:sldLayoutId id="2147483670" r:id="rId10"/>
    <p:sldLayoutId id="2147483671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943600" y="-3395"/>
            <a:ext cx="3200400" cy="292608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8076" y="3738804"/>
            <a:ext cx="9135112" cy="73353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 cap="small" dirty="0">
                <a:ln w="0">
                  <a:noFill/>
                </a:ln>
                <a:solidFill>
                  <a:srgbClr val="003B49"/>
                </a:solidFill>
                <a:latin typeface="Franklin Gothic Heavy" panose="020B0903020102020204" pitchFamily="34" charset="0"/>
              </a:rPr>
              <a:t>S License Test Prep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51" y="543080"/>
            <a:ext cx="3886200" cy="20432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443" y="5943600"/>
            <a:ext cx="9144000" cy="91440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5734" y="5599611"/>
            <a:ext cx="2733143" cy="8011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>
              <a:latin typeface="Franklin Gothic Medium Cond" panose="020B0606030402020204" pitchFamily="34" charset="0"/>
            </a:endParaRPr>
          </a:p>
          <a:p>
            <a:pPr algn="l"/>
            <a:r>
              <a:rPr lang="en-US" sz="2400" dirty="0">
                <a:latin typeface="Franklin Gothic Medium Cond" panose="020B0606030402020204" pitchFamily="34" charset="0"/>
              </a:rPr>
              <a:t>Fall 2022</a:t>
            </a:r>
          </a:p>
        </p:txBody>
      </p:sp>
    </p:spTree>
    <p:extLst>
      <p:ext uri="{BB962C8B-B14F-4D97-AF65-F5344CB8AC3E}">
        <p14:creationId xmlns:p14="http://schemas.microsoft.com/office/powerpoint/2010/main" val="3740445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ELGE Study Guide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1C2E00A-FE8D-47E2-903C-BF2405BC82AC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" y="1365671"/>
            <a:ext cx="745807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5744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SDWA – Adverse Effects of National </a:t>
            </a:r>
            <a:br>
              <a:rPr lang="en-US" dirty="0"/>
            </a:br>
            <a:r>
              <a:rPr lang="en-US" dirty="0"/>
              <a:t>Secondary Standards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85A7DE-0EBB-4D0B-B0B7-25BEE439E243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100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2838" y="1825625"/>
            <a:ext cx="743832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7160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SDWA – Regulation of Contaminants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85A7DE-0EBB-4D0B-B0B7-25BEE439E243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101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National Primary Drinking Water Standards – sets MCL or required treatment technique for contaminants that have adverse HEALTH effects</a:t>
            </a:r>
          </a:p>
          <a:p>
            <a:r>
              <a:rPr lang="en-US" dirty="0"/>
              <a:t>National Secondary Drinking Water Standards – sets standards on issues that effect taste, odor, or color, but are not known to have health effects, but negatively influence customers acceptance of water.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26635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SDWA Microbiology Primary Standards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85A7DE-0EBB-4D0B-B0B7-25BEE439E243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102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250455"/>
              </p:ext>
            </p:extLst>
          </p:nvPr>
        </p:nvGraphicFramePr>
        <p:xfrm>
          <a:off x="1161661" y="1690689"/>
          <a:ext cx="6820678" cy="4044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0339">
                  <a:extLst>
                    <a:ext uri="{9D8B030D-6E8A-4147-A177-3AD203B41FA5}">
                      <a16:colId xmlns:a16="http://schemas.microsoft.com/office/drawing/2014/main" val="1159240987"/>
                    </a:ext>
                  </a:extLst>
                </a:gridCol>
                <a:gridCol w="3410339">
                  <a:extLst>
                    <a:ext uri="{9D8B030D-6E8A-4147-A177-3AD203B41FA5}">
                      <a16:colId xmlns:a16="http://schemas.microsoft.com/office/drawing/2014/main" val="1316176654"/>
                    </a:ext>
                  </a:extLst>
                </a:gridCol>
              </a:tblGrid>
              <a:tr h="460699">
                <a:tc>
                  <a:txBody>
                    <a:bodyPr/>
                    <a:lstStyle/>
                    <a:p>
                      <a:r>
                        <a:rPr lang="en-US" dirty="0"/>
                        <a:t>Microbial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65760"/>
                  </a:ext>
                </a:extLst>
              </a:tr>
              <a:tr h="460699">
                <a:tc>
                  <a:txBody>
                    <a:bodyPr/>
                    <a:lstStyle/>
                    <a:p>
                      <a:r>
                        <a:rPr lang="en-US" dirty="0"/>
                        <a:t>Total Coliform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per 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806607"/>
                  </a:ext>
                </a:extLst>
              </a:tr>
              <a:tr h="4606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&lt;40 samples/</a:t>
                      </a:r>
                      <a:r>
                        <a:rPr lang="en-US" dirty="0" err="1"/>
                        <a:t>mo</a:t>
                      </a:r>
                      <a:r>
                        <a:rPr lang="en-US" dirty="0"/>
                        <a:t> – no more than one positive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035003"/>
                  </a:ext>
                </a:extLst>
              </a:tr>
              <a:tr h="4606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&gt;40 samples/</a:t>
                      </a:r>
                      <a:r>
                        <a:rPr lang="en-US" dirty="0" err="1"/>
                        <a:t>mo</a:t>
                      </a:r>
                      <a:r>
                        <a:rPr lang="en-US" dirty="0"/>
                        <a:t> – no more than 5% positive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776458"/>
                  </a:ext>
                </a:extLst>
              </a:tr>
              <a:tr h="460699">
                <a:tc>
                  <a:txBody>
                    <a:bodyPr/>
                    <a:lstStyle/>
                    <a:p>
                      <a:r>
                        <a:rPr lang="en-US" dirty="0"/>
                        <a:t>Giardia </a:t>
                      </a:r>
                      <a:r>
                        <a:rPr lang="en-US" dirty="0" err="1"/>
                        <a:t>lamblia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3-log (99.9%) removal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999140"/>
                  </a:ext>
                </a:extLst>
              </a:tr>
              <a:tr h="460699">
                <a:tc>
                  <a:txBody>
                    <a:bodyPr/>
                    <a:lstStyle/>
                    <a:p>
                      <a:r>
                        <a:rPr lang="en-US" dirty="0"/>
                        <a:t>Legionella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Treatment technique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514411"/>
                  </a:ext>
                </a:extLst>
              </a:tr>
              <a:tr h="460699">
                <a:tc>
                  <a:txBody>
                    <a:bodyPr/>
                    <a:lstStyle/>
                    <a:p>
                      <a:r>
                        <a:rPr lang="en-US" dirty="0"/>
                        <a:t>Enteric viruses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4-log (99.99%) removal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898743"/>
                  </a:ext>
                </a:extLst>
              </a:tr>
              <a:tr h="460699">
                <a:tc>
                  <a:txBody>
                    <a:bodyPr/>
                    <a:lstStyle/>
                    <a:p>
                      <a:r>
                        <a:rPr lang="en-US" dirty="0"/>
                        <a:t>Heterotrophic</a:t>
                      </a:r>
                      <a:r>
                        <a:rPr lang="en-US" baseline="0" dirty="0"/>
                        <a:t> bacteria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Treatment technique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58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9076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Notifications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85A7DE-0EBB-4D0B-B0B7-25BEE439E243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103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229" y="1825625"/>
            <a:ext cx="571554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8546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DB62E-0A82-4027-8970-A93C390CD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7 of Act 399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499A7-8C7F-42F8-9548-C9870E56D7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D22D02E-CDFB-433A-878E-FA9090200B78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CBD028-F970-43B7-A3BB-FCACB671B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104</a:t>
            </a:fld>
            <a:endParaRPr lang="en-US" dirty="0"/>
          </a:p>
        </p:txBody>
      </p:sp>
      <p:sp>
        <p:nvSpPr>
          <p:cNvPr id="13" name="object 36">
            <a:extLst>
              <a:ext uri="{FF2B5EF4-FFF2-40B4-BE49-F238E27FC236}">
                <a16:creationId xmlns:a16="http://schemas.microsoft.com/office/drawing/2014/main" id="{AD60006E-B796-6322-38D0-C5BEF5CC1E80}"/>
              </a:ext>
            </a:extLst>
          </p:cNvPr>
          <p:cNvSpPr txBox="1"/>
          <p:nvPr/>
        </p:nvSpPr>
        <p:spPr>
          <a:xfrm>
            <a:off x="676854" y="2367744"/>
            <a:ext cx="468153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6">
              <a:lnSpc>
                <a:spcPct val="100000"/>
              </a:lnSpc>
              <a:spcBef>
                <a:spcPts val="100"/>
              </a:spcBef>
              <a:buClr>
                <a:schemeClr val="tx1"/>
              </a:buClr>
              <a:tabLst>
                <a:tab pos="139065" algn="l"/>
              </a:tabLst>
            </a:pPr>
            <a:r>
              <a:rPr sz="2400" b="1" dirty="0">
                <a:cs typeface="Arial"/>
              </a:rPr>
              <a:t>Sanitary</a:t>
            </a:r>
            <a:r>
              <a:rPr sz="2400" b="1" spc="5" dirty="0">
                <a:cs typeface="Arial"/>
              </a:rPr>
              <a:t> </a:t>
            </a:r>
            <a:r>
              <a:rPr sz="2400" b="1" dirty="0">
                <a:cs typeface="Arial"/>
              </a:rPr>
              <a:t>Surveys</a:t>
            </a:r>
            <a:r>
              <a:rPr sz="2400" b="1" spc="30" dirty="0">
                <a:cs typeface="Arial"/>
              </a:rPr>
              <a:t> </a:t>
            </a:r>
            <a:r>
              <a:rPr sz="2400" b="1" dirty="0">
                <a:cs typeface="Arial"/>
              </a:rPr>
              <a:t>8</a:t>
            </a:r>
            <a:r>
              <a:rPr sz="2400" b="1" spc="35" dirty="0">
                <a:cs typeface="Arial"/>
              </a:rPr>
              <a:t> </a:t>
            </a:r>
            <a:r>
              <a:rPr sz="2400" b="1" spc="-10" dirty="0">
                <a:cs typeface="Arial"/>
              </a:rPr>
              <a:t>Elements:</a:t>
            </a:r>
            <a:endParaRPr sz="2400" b="1" dirty="0">
              <a:cs typeface="Arial"/>
            </a:endParaRPr>
          </a:p>
        </p:txBody>
      </p:sp>
      <p:sp>
        <p:nvSpPr>
          <p:cNvPr id="14" name="object 37">
            <a:extLst>
              <a:ext uri="{FF2B5EF4-FFF2-40B4-BE49-F238E27FC236}">
                <a16:creationId xmlns:a16="http://schemas.microsoft.com/office/drawing/2014/main" id="{B9056EF6-9030-78C8-907A-0300DB973E8F}"/>
              </a:ext>
            </a:extLst>
          </p:cNvPr>
          <p:cNvSpPr txBox="1"/>
          <p:nvPr/>
        </p:nvSpPr>
        <p:spPr>
          <a:xfrm>
            <a:off x="760241" y="2772511"/>
            <a:ext cx="4561567" cy="2942472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472440" indent="-457200">
              <a:lnSpc>
                <a:spcPct val="100000"/>
              </a:lnSpc>
              <a:spcBef>
                <a:spcPts val="545"/>
              </a:spcBef>
              <a:buFont typeface="+mj-lt"/>
              <a:buAutoNum type="arabicPeriod"/>
              <a:tabLst>
                <a:tab pos="241935" algn="l"/>
              </a:tabLst>
            </a:pPr>
            <a:r>
              <a:rPr sz="2000" spc="-10" dirty="0">
                <a:cs typeface="Arial"/>
              </a:rPr>
              <a:t>Source</a:t>
            </a:r>
            <a:endParaRPr sz="2000" dirty="0">
              <a:cs typeface="Arial"/>
            </a:endParaRPr>
          </a:p>
          <a:p>
            <a:pPr marL="480695" indent="-457200">
              <a:lnSpc>
                <a:spcPct val="100000"/>
              </a:lnSpc>
              <a:spcBef>
                <a:spcPts val="445"/>
              </a:spcBef>
              <a:buFont typeface="+mj-lt"/>
              <a:buAutoNum type="arabicPeriod"/>
              <a:tabLst>
                <a:tab pos="241935" algn="l"/>
              </a:tabLst>
            </a:pPr>
            <a:r>
              <a:rPr sz="2000" spc="-10" dirty="0">
                <a:cs typeface="Arial"/>
              </a:rPr>
              <a:t>Treatment</a:t>
            </a:r>
            <a:endParaRPr sz="2000" dirty="0">
              <a:cs typeface="Arial"/>
            </a:endParaRPr>
          </a:p>
          <a:p>
            <a:pPr marL="476250" indent="-457200">
              <a:lnSpc>
                <a:spcPct val="100000"/>
              </a:lnSpc>
              <a:spcBef>
                <a:spcPts val="445"/>
              </a:spcBef>
              <a:buFont typeface="+mj-lt"/>
              <a:buAutoNum type="arabicPeriod"/>
              <a:tabLst>
                <a:tab pos="243840" algn="l"/>
              </a:tabLst>
            </a:pPr>
            <a:r>
              <a:rPr sz="2000" dirty="0">
                <a:cs typeface="Arial"/>
              </a:rPr>
              <a:t>Distribution</a:t>
            </a:r>
            <a:r>
              <a:rPr sz="2000" spc="320" dirty="0">
                <a:cs typeface="Arial"/>
              </a:rPr>
              <a:t> </a:t>
            </a:r>
            <a:r>
              <a:rPr sz="2000" spc="-10" dirty="0">
                <a:cs typeface="Arial"/>
              </a:rPr>
              <a:t>system</a:t>
            </a:r>
            <a:endParaRPr sz="2000" dirty="0">
              <a:cs typeface="Arial"/>
            </a:endParaRPr>
          </a:p>
          <a:p>
            <a:pPr marL="472440" indent="-457200">
              <a:lnSpc>
                <a:spcPct val="100000"/>
              </a:lnSpc>
              <a:spcBef>
                <a:spcPts val="470"/>
              </a:spcBef>
              <a:buFont typeface="+mj-lt"/>
              <a:buAutoNum type="arabicPeriod"/>
              <a:tabLst>
                <a:tab pos="238760" algn="l"/>
              </a:tabLst>
            </a:pPr>
            <a:r>
              <a:rPr sz="2000" spc="-10" dirty="0">
                <a:cs typeface="Arial"/>
              </a:rPr>
              <a:t>Storage</a:t>
            </a:r>
            <a:endParaRPr sz="2000" dirty="0">
              <a:cs typeface="Arial"/>
            </a:endParaRPr>
          </a:p>
          <a:p>
            <a:pPr marL="472440" indent="-457200">
              <a:lnSpc>
                <a:spcPct val="100000"/>
              </a:lnSpc>
              <a:spcBef>
                <a:spcPts val="470"/>
              </a:spcBef>
              <a:buFont typeface="+mj-lt"/>
              <a:buAutoNum type="arabicPeriod"/>
              <a:tabLst>
                <a:tab pos="243840" algn="l"/>
              </a:tabLst>
            </a:pPr>
            <a:r>
              <a:rPr sz="2000" spc="-10" dirty="0">
                <a:cs typeface="Arial"/>
              </a:rPr>
              <a:t>Pumps</a:t>
            </a:r>
            <a:endParaRPr sz="2000" dirty="0">
              <a:cs typeface="Arial"/>
            </a:endParaRPr>
          </a:p>
          <a:p>
            <a:pPr marL="472440" indent="-457200">
              <a:lnSpc>
                <a:spcPct val="100000"/>
              </a:lnSpc>
              <a:spcBef>
                <a:spcPts val="445"/>
              </a:spcBef>
              <a:buFont typeface="+mj-lt"/>
              <a:buAutoNum type="arabicPeriod"/>
              <a:tabLst>
                <a:tab pos="241300" algn="l"/>
              </a:tabLst>
            </a:pPr>
            <a:r>
              <a:rPr sz="2000" spc="-10" dirty="0">
                <a:cs typeface="Arial"/>
              </a:rPr>
              <a:t>Monitoring</a:t>
            </a:r>
            <a:endParaRPr sz="2000" dirty="0">
              <a:cs typeface="Arial"/>
            </a:endParaRPr>
          </a:p>
          <a:p>
            <a:pPr marL="473075" indent="-457200">
              <a:lnSpc>
                <a:spcPct val="100000"/>
              </a:lnSpc>
              <a:spcBef>
                <a:spcPts val="490"/>
              </a:spcBef>
              <a:buFont typeface="+mj-lt"/>
              <a:buAutoNum type="arabicPeriod"/>
              <a:tabLst>
                <a:tab pos="236220" algn="l"/>
              </a:tabLst>
            </a:pPr>
            <a:r>
              <a:rPr sz="2000" spc="-10" dirty="0">
                <a:cs typeface="Arial"/>
              </a:rPr>
              <a:t>System</a:t>
            </a:r>
            <a:r>
              <a:rPr sz="2000" spc="-65" dirty="0">
                <a:cs typeface="Arial"/>
              </a:rPr>
              <a:t> </a:t>
            </a:r>
            <a:r>
              <a:rPr sz="2000" spc="30" dirty="0">
                <a:cs typeface="Arial"/>
              </a:rPr>
              <a:t>O&amp;M</a:t>
            </a:r>
            <a:endParaRPr sz="2000" dirty="0"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495"/>
              </a:spcBef>
              <a:buFont typeface="+mj-lt"/>
              <a:buAutoNum type="arabicPeriod"/>
              <a:tabLst>
                <a:tab pos="238760" algn="l"/>
              </a:tabLst>
            </a:pPr>
            <a:r>
              <a:rPr sz="2000" spc="-10" dirty="0">
                <a:cs typeface="Arial"/>
              </a:rPr>
              <a:t>Compliance</a:t>
            </a:r>
            <a:endParaRPr sz="2000" dirty="0"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B5AE1C-CD2E-A1B6-F183-6BB523CB5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399" y="2458871"/>
            <a:ext cx="2668428" cy="332474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D3D2D0B-C291-28B9-8062-A3BFD68930B1}"/>
              </a:ext>
            </a:extLst>
          </p:cNvPr>
          <p:cNvSpPr/>
          <p:nvPr/>
        </p:nvSpPr>
        <p:spPr>
          <a:xfrm rot="622551">
            <a:off x="6378415" y="1591979"/>
            <a:ext cx="2192474" cy="538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EVERY 3 YEARS</a:t>
            </a:r>
          </a:p>
        </p:txBody>
      </p:sp>
    </p:spTree>
    <p:extLst>
      <p:ext uri="{BB962C8B-B14F-4D97-AF65-F5344CB8AC3E}">
        <p14:creationId xmlns:p14="http://schemas.microsoft.com/office/powerpoint/2010/main" val="43347993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FCB05-F5D9-7D49-9E1A-7F9FDDD2D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77504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STORAGE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87AB4-E128-725C-D905-53E6A919CF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8B70C13-309E-45A9-9786-8288874D3249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79D62-4D29-3D32-A0DE-A131233D8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9573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70505-610E-485F-B066-4B1C32CFC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60060-AA52-4892-B3E6-E1154F967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Fill reservoirs at night when demand low and energy less expensive</a:t>
            </a:r>
          </a:p>
          <a:p>
            <a:r>
              <a:rPr lang="en-US" dirty="0"/>
              <a:t>Use storage to handle peaks of the diurnal curve</a:t>
            </a:r>
          </a:p>
          <a:p>
            <a:r>
              <a:rPr lang="en-US" dirty="0"/>
              <a:t>Know the age of water in reservoirs</a:t>
            </a:r>
          </a:p>
          <a:p>
            <a:r>
              <a:rPr lang="en-US" dirty="0"/>
              <a:t>Short circuiting of water in reservoirs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3ABF3-FBD5-4CA2-B531-7045CD1791C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7F8BE0C-9D73-4AEE-BDFD-A04C156C30A3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9B46DF-DD55-46BA-8935-41992EFE3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68819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DB62E-0A82-4027-8970-A93C390CD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Storage Tanks?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499A7-8C7F-42F8-9548-C9870E56D7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D22D02E-CDFB-433A-878E-FA9090200B78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CBD028-F970-43B7-A3BB-FCACB671B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107</a:t>
            </a:fld>
            <a:endParaRPr lang="en-US" dirty="0"/>
          </a:p>
        </p:txBody>
      </p:sp>
      <p:sp>
        <p:nvSpPr>
          <p:cNvPr id="48" name="object 34">
            <a:extLst>
              <a:ext uri="{FF2B5EF4-FFF2-40B4-BE49-F238E27FC236}">
                <a16:creationId xmlns:a16="http://schemas.microsoft.com/office/drawing/2014/main" id="{84E5C9E5-F514-D475-ED79-5F025313CBD7}"/>
              </a:ext>
            </a:extLst>
          </p:cNvPr>
          <p:cNvSpPr txBox="1"/>
          <p:nvPr/>
        </p:nvSpPr>
        <p:spPr>
          <a:xfrm>
            <a:off x="556260" y="1969563"/>
            <a:ext cx="6473190" cy="34727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907154" algn="l"/>
              </a:tabLst>
            </a:pPr>
            <a:r>
              <a:rPr lang="en-US" sz="2000" spc="50" dirty="0">
                <a:cs typeface="Arial"/>
              </a:rPr>
              <a:t>Maintain System Pressure (pump switching)</a:t>
            </a:r>
          </a:p>
          <a:p>
            <a:pPr marL="3556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907154" algn="l"/>
              </a:tabLst>
            </a:pPr>
            <a:r>
              <a:rPr lang="en-US" sz="2000" spc="50" dirty="0">
                <a:cs typeface="Arial"/>
              </a:rPr>
              <a:t>Reliability (auxiliary power requirement)</a:t>
            </a:r>
          </a:p>
          <a:p>
            <a:pPr marL="3556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907154" algn="l"/>
              </a:tabLst>
            </a:pPr>
            <a:r>
              <a:rPr lang="en-US" sz="2000" spc="50" dirty="0">
                <a:cs typeface="Arial"/>
              </a:rPr>
              <a:t>Pump Cushion (prevent surge pressure)</a:t>
            </a:r>
          </a:p>
          <a:p>
            <a:pPr marL="3556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907154" algn="l"/>
              </a:tabLst>
            </a:pPr>
            <a:r>
              <a:rPr sz="2000" spc="50" dirty="0">
                <a:cs typeface="Arial"/>
              </a:rPr>
              <a:t>Smooth</a:t>
            </a:r>
            <a:r>
              <a:rPr sz="2000" spc="100" dirty="0">
                <a:cs typeface="Arial"/>
              </a:rPr>
              <a:t> </a:t>
            </a:r>
            <a:r>
              <a:rPr sz="2000" dirty="0">
                <a:cs typeface="Arial"/>
              </a:rPr>
              <a:t>peak</a:t>
            </a:r>
            <a:r>
              <a:rPr sz="2000" spc="65" dirty="0">
                <a:cs typeface="Arial"/>
              </a:rPr>
              <a:t> flows</a:t>
            </a:r>
            <a:r>
              <a:rPr sz="2000" spc="145" dirty="0">
                <a:cs typeface="Arial"/>
              </a:rPr>
              <a:t> </a:t>
            </a:r>
            <a:r>
              <a:rPr lang="en-US" sz="2000" spc="145" dirty="0">
                <a:cs typeface="Arial"/>
              </a:rPr>
              <a:t>(</a:t>
            </a:r>
            <a:r>
              <a:rPr sz="2000" dirty="0">
                <a:cs typeface="Arial"/>
              </a:rPr>
              <a:t>lessen</a:t>
            </a:r>
            <a:r>
              <a:rPr sz="2000" spc="100" dirty="0">
                <a:cs typeface="Arial"/>
              </a:rPr>
              <a:t> </a:t>
            </a:r>
            <a:r>
              <a:rPr sz="2000" spc="60" dirty="0">
                <a:cs typeface="Arial"/>
              </a:rPr>
              <a:t>demand</a:t>
            </a:r>
            <a:r>
              <a:rPr sz="2000" spc="110" dirty="0">
                <a:cs typeface="Arial"/>
              </a:rPr>
              <a:t> </a:t>
            </a:r>
            <a:r>
              <a:rPr sz="2000" spc="-10" dirty="0">
                <a:cs typeface="Arial"/>
              </a:rPr>
              <a:t>charge)</a:t>
            </a:r>
            <a:endParaRPr lang="en-US" sz="2000" spc="-10" dirty="0">
              <a:cs typeface="Arial"/>
            </a:endParaRPr>
          </a:p>
          <a:p>
            <a:pPr marL="354965" marR="508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60" dirty="0">
                <a:cs typeface="Arial"/>
              </a:rPr>
              <a:t>Allow</a:t>
            </a:r>
            <a:r>
              <a:rPr lang="en-US" sz="2000" spc="140" dirty="0">
                <a:cs typeface="Arial"/>
              </a:rPr>
              <a:t> </a:t>
            </a:r>
            <a:r>
              <a:rPr lang="en-US" sz="2000" dirty="0">
                <a:cs typeface="Arial"/>
              </a:rPr>
              <a:t>off-</a:t>
            </a:r>
            <a:r>
              <a:rPr lang="en-US" sz="2000" spc="65" dirty="0">
                <a:cs typeface="Arial"/>
              </a:rPr>
              <a:t>peak</a:t>
            </a:r>
            <a:r>
              <a:rPr lang="en-US" sz="2000" spc="100" dirty="0">
                <a:cs typeface="Arial"/>
              </a:rPr>
              <a:t> </a:t>
            </a:r>
            <a:r>
              <a:rPr lang="en-US" sz="2000" spc="80" dirty="0">
                <a:cs typeface="Arial"/>
              </a:rPr>
              <a:t>pumping{$$$$$) </a:t>
            </a:r>
          </a:p>
          <a:p>
            <a:pPr marL="354965" marR="508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cs typeface="Arial"/>
              </a:rPr>
              <a:t>Fire</a:t>
            </a:r>
            <a:r>
              <a:rPr lang="en-US" sz="2000" spc="65" dirty="0">
                <a:cs typeface="Arial"/>
              </a:rPr>
              <a:t> </a:t>
            </a:r>
            <a:r>
              <a:rPr lang="en-US" sz="2000" spc="-10" dirty="0">
                <a:cs typeface="Arial"/>
              </a:rPr>
              <a:t>storage</a:t>
            </a:r>
            <a:endParaRPr lang="en-US" sz="2000" dirty="0">
              <a:cs typeface="Arial"/>
            </a:endParaRPr>
          </a:p>
          <a:p>
            <a:pPr marL="37084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54305" algn="l"/>
              </a:tabLst>
            </a:pPr>
            <a:r>
              <a:rPr lang="en-US" sz="2000" spc="65" dirty="0">
                <a:cs typeface="Arial"/>
              </a:rPr>
              <a:t>Community</a:t>
            </a:r>
            <a:r>
              <a:rPr lang="en-US" sz="2000" spc="90" dirty="0">
                <a:cs typeface="Arial"/>
              </a:rPr>
              <a:t> </a:t>
            </a:r>
            <a:r>
              <a:rPr lang="en-US" sz="2000" spc="70" dirty="0">
                <a:cs typeface="Arial"/>
              </a:rPr>
              <a:t>identity</a:t>
            </a:r>
            <a:endParaRPr lang="en-US" sz="2000" dirty="0"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07154" algn="l"/>
              </a:tabLst>
            </a:pPr>
            <a:r>
              <a:rPr sz="1400" dirty="0">
                <a:solidFill>
                  <a:srgbClr val="525450"/>
                </a:solidFill>
                <a:latin typeface="Arial"/>
                <a:cs typeface="Arial"/>
              </a:rPr>
              <a:t>	</a:t>
            </a:r>
            <a:r>
              <a:rPr sz="1400" spc="-150" dirty="0">
                <a:solidFill>
                  <a:srgbClr val="EDED54"/>
                </a:solidFill>
                <a:latin typeface="Arial"/>
                <a:cs typeface="Arial"/>
              </a:rPr>
              <a:t>·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195573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FCB05-F5D9-7D49-9E1A-7F9FDDD2D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77504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VALVES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87AB4-E128-725C-D905-53E6A919CF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8B70C13-309E-45A9-9786-8288874D3249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79D62-4D29-3D32-A0DE-A131233D8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60543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Valves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85A7DE-0EBB-4D0B-B0B7-25BEE439E243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109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482180"/>
            <a:ext cx="7721838" cy="493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35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FCB05-F5D9-7D49-9E1A-7F9FDDD2D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77504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CHLORINATION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87AB4-E128-725C-D905-53E6A919CF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8B70C13-309E-45A9-9786-8288874D3249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79D62-4D29-3D32-A0DE-A131233D8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57978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FCB05-F5D9-7D49-9E1A-7F9FDDD2D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77504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WATER MAIN INSTALLATION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87AB4-E128-725C-D905-53E6A919CF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8B70C13-309E-45A9-9786-8288874D3249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79D62-4D29-3D32-A0DE-A131233D8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110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70275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Main Installation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85A7DE-0EBB-4D0B-B0B7-25BEE439E243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111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Preparation,</a:t>
            </a:r>
            <a:r>
              <a:rPr lang="en-US" spc="2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Excavation</a:t>
            </a:r>
            <a:r>
              <a:rPr lang="en-US" spc="8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&amp;</a:t>
            </a:r>
            <a:r>
              <a:rPr lang="en-US" spc="-1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Laying</a:t>
            </a:r>
            <a:r>
              <a:rPr lang="en-US" spc="9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Pipe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tabLst>
                <a:tab pos="760095" algn="l"/>
              </a:tabLst>
            </a:pPr>
            <a:r>
              <a:rPr lang="en-US" spc="-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Gasket</a:t>
            </a:r>
            <a:r>
              <a:rPr lang="en-US" spc="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lube</a:t>
            </a:r>
            <a:r>
              <a:rPr lang="en-US" spc="-7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pc="22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NSF 60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tabLst>
                <a:tab pos="756920" algn="l"/>
              </a:tabLst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Pipe</a:t>
            </a:r>
            <a:r>
              <a:rPr lang="en-US" spc="-3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bedding</a:t>
            </a:r>
            <a:r>
              <a:rPr lang="en-US" spc="2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pc="275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en-US" spc="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en-US" spc="4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(long</a:t>
            </a:r>
            <a:r>
              <a:rPr lang="en-US" spc="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term)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tabLst>
                <a:tab pos="756920" algn="l"/>
              </a:tabLst>
            </a:pPr>
            <a:r>
              <a:rPr lang="en-US" dirty="0">
                <a:effectLst/>
                <a:ea typeface="Times New Roman" panose="02020603050405020304" pitchFamily="18" charset="0"/>
              </a:rPr>
              <a:t>Separation</a:t>
            </a:r>
            <a:r>
              <a:rPr lang="en-US" spc="65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- physical</a:t>
            </a:r>
            <a:r>
              <a:rPr lang="en-US" spc="115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&amp;</a:t>
            </a:r>
            <a:r>
              <a:rPr lang="en-US" spc="-7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sanitary</a:t>
            </a:r>
            <a:r>
              <a:rPr lang="en-US" spc="85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concerns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tabLst>
                <a:tab pos="756920" algn="l"/>
              </a:tabLst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FLUSHING</a:t>
            </a:r>
            <a:r>
              <a:rPr lang="en-US" spc="-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r>
              <a:rPr lang="en-US" spc="2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rid</a:t>
            </a:r>
            <a:r>
              <a:rPr lang="en-US" spc="13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of</a:t>
            </a:r>
            <a:r>
              <a:rPr lang="en-US" spc="2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"chunks"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tabLst>
                <a:tab pos="751205" algn="l"/>
              </a:tabLst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Pressure</a:t>
            </a:r>
            <a:r>
              <a:rPr lang="en-US" spc="7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(leakage)</a:t>
            </a:r>
            <a:r>
              <a:rPr lang="en-US" spc="1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testing</a:t>
            </a:r>
            <a:r>
              <a:rPr lang="en-US" spc="3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pc="3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pc="1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pc="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"rush"</a:t>
            </a:r>
            <a:r>
              <a:rPr lang="en-US" spc="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tabLst>
                <a:tab pos="751205" algn="l"/>
              </a:tabLst>
            </a:pPr>
            <a:r>
              <a:rPr lang="en-US" dirty="0">
                <a:effectLst/>
                <a:ea typeface="Times New Roman" panose="02020603050405020304" pitchFamily="18" charset="0"/>
              </a:rPr>
              <a:t>Disinfection</a:t>
            </a:r>
            <a:r>
              <a:rPr lang="en-US" spc="-35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–</a:t>
            </a:r>
            <a:r>
              <a:rPr lang="en-US" spc="16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tablet, continuous feed, slug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tabLst>
                <a:tab pos="750570" algn="l"/>
              </a:tabLst>
            </a:pPr>
            <a:r>
              <a:rPr lang="en-US" spc="-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FLUSHING</a:t>
            </a:r>
            <a:r>
              <a:rPr lang="en-US" spc="-7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pc="17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distribute</a:t>
            </a:r>
            <a:r>
              <a:rPr lang="en-US" spc="-6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pc="-4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chlorine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tabLst>
                <a:tab pos="758825" algn="l"/>
              </a:tabLst>
            </a:pPr>
            <a:r>
              <a:rPr lang="en-US" dirty="0" err="1">
                <a:effectLst/>
                <a:ea typeface="Times New Roman" panose="02020603050405020304" pitchFamily="18" charset="0"/>
              </a:rPr>
              <a:t>Bacti</a:t>
            </a:r>
            <a:r>
              <a:rPr lang="en-US" spc="6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testing</a:t>
            </a:r>
            <a:r>
              <a:rPr lang="en-US" spc="9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-</a:t>
            </a:r>
            <a:r>
              <a:rPr lang="en-US" spc="55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</a:t>
            </a:r>
            <a:r>
              <a:rPr lang="en-US" spc="65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consecutive,</a:t>
            </a:r>
            <a:r>
              <a:rPr lang="en-US" spc="17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24</a:t>
            </a:r>
            <a:r>
              <a:rPr lang="en-US" spc="65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hrs</a:t>
            </a:r>
            <a:r>
              <a:rPr lang="en-US" spc="-15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apart,</a:t>
            </a:r>
            <a:r>
              <a:rPr lang="en-US" spc="55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1200</a:t>
            </a:r>
            <a:r>
              <a:rPr lang="en-US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ft</a:t>
            </a:r>
            <a:r>
              <a:rPr lang="en-US" spc="85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</a:rPr>
              <a:t>intervals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tabLst>
                <a:tab pos="758825" algn="l"/>
              </a:tabLst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Final</a:t>
            </a:r>
            <a:r>
              <a:rPr lang="en-US" spc="2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FLUSHING -</a:t>
            </a:r>
            <a:r>
              <a:rPr lang="en-US" spc="8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restore</a:t>
            </a:r>
            <a:r>
              <a:rPr lang="en-US" spc="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pc="18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"normal"</a:t>
            </a:r>
            <a:r>
              <a:rPr lang="en-US" spc="5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residual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70674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E2D5D-94DB-44C4-B158-678910656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Water and Sewer Separation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F5950CA-A741-4E2E-8F20-950AD61E28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3994" y="1596314"/>
            <a:ext cx="4096011" cy="457102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B3586-8855-461C-BEAB-2FBCEE4D714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3D70FFC-634B-4FAC-8001-7A4488D369CD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B8E41C-5249-4CFE-AE1D-7DCA6BADC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112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87469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Thrust Blocks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85A7DE-0EBB-4D0B-B0B7-25BEE439E243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113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9"/>
            <a:ext cx="8431374" cy="4351338"/>
          </a:xfrm>
        </p:spPr>
        <p:txBody>
          <a:bodyPr>
            <a:normAutofit/>
          </a:bodyPr>
          <a:lstStyle/>
          <a:p>
            <a:pPr marL="801688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745617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Made</a:t>
            </a:r>
            <a:r>
              <a:rPr lang="en-US" sz="2400" spc="-4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of</a:t>
            </a:r>
            <a:r>
              <a:rPr lang="en-US" sz="2400" spc="5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concrete</a:t>
            </a:r>
            <a:r>
              <a:rPr lang="en-US" sz="2400" spc="7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or</a:t>
            </a:r>
            <a:r>
              <a:rPr lang="en-US" sz="2400" spc="-3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steel</a:t>
            </a:r>
            <a:r>
              <a:rPr lang="en-US" sz="2400" spc="15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rods cast</a:t>
            </a:r>
            <a:r>
              <a:rPr lang="en-US" sz="2400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into concrete	</a:t>
            </a:r>
          </a:p>
          <a:p>
            <a:pPr marL="801688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Rest</a:t>
            </a:r>
            <a:r>
              <a:rPr lang="en-US" sz="2400" spc="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against</a:t>
            </a:r>
            <a:r>
              <a:rPr lang="en-US" sz="2400" spc="-4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undisturbed</a:t>
            </a:r>
            <a:r>
              <a:rPr lang="en-US" sz="2400" spc="-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earth</a:t>
            </a:r>
            <a:r>
              <a:rPr lang="en-US" sz="2400" spc="-4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(now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&amp;</a:t>
            </a:r>
            <a:r>
              <a:rPr lang="en-US" sz="2400" spc="-6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future)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801688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746252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Standard</a:t>
            </a:r>
            <a:r>
              <a:rPr lang="en-US" sz="2400" spc="6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engineering</a:t>
            </a:r>
            <a:r>
              <a:rPr lang="en-US" sz="2400" spc="11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formulas</a:t>
            </a:r>
            <a:r>
              <a:rPr lang="en-US" sz="2400" spc="5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used</a:t>
            </a:r>
            <a:r>
              <a:rPr lang="en-US" sz="2400" spc="8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to</a:t>
            </a:r>
            <a:r>
              <a:rPr lang="en-US" sz="2400" spc="9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determine size	</a:t>
            </a:r>
          </a:p>
          <a:p>
            <a:pPr marL="801688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745998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Block</a:t>
            </a:r>
            <a:r>
              <a:rPr lang="en-US" sz="2400" spc="-1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must</a:t>
            </a:r>
            <a:r>
              <a:rPr lang="en-US" sz="2400" spc="3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be centered</a:t>
            </a:r>
            <a:r>
              <a:rPr lang="en-US" sz="2400" spc="8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in-line</a:t>
            </a:r>
            <a:r>
              <a:rPr lang="en-US" sz="2400" spc="-3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with</a:t>
            </a:r>
            <a:r>
              <a:rPr lang="en-US" sz="2400" spc="1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thrust</a:t>
            </a:r>
            <a:r>
              <a:rPr lang="en-US" sz="2400" spc="-3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force</a:t>
            </a:r>
            <a:r>
              <a:rPr lang="en-US" sz="2400" spc="-3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&amp;</a:t>
            </a:r>
            <a:r>
              <a:rPr lang="en-US" sz="2400" spc="-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cradle</a:t>
            </a:r>
            <a:r>
              <a:rPr lang="en-US" sz="2400" spc="-3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the</a:t>
            </a:r>
            <a:r>
              <a:rPr lang="en-US" sz="2400" spc="4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fitting,</a:t>
            </a:r>
            <a:r>
              <a:rPr lang="en-US" sz="2400" spc="3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not</a:t>
            </a:r>
            <a:r>
              <a:rPr lang="en-US" sz="2400" spc="-3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the</a:t>
            </a:r>
            <a:r>
              <a:rPr lang="en-US" sz="2400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joint	</a:t>
            </a:r>
          </a:p>
          <a:p>
            <a:pPr marL="801688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Also</a:t>
            </a:r>
            <a:r>
              <a:rPr lang="en-US" sz="2400" spc="3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installed</a:t>
            </a:r>
            <a:r>
              <a:rPr lang="en-US" sz="2400" spc="13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under</a:t>
            </a:r>
            <a:r>
              <a:rPr lang="en-US" sz="2400" spc="6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hydrants</a:t>
            </a:r>
            <a:r>
              <a:rPr lang="en-US" sz="2400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and</a:t>
            </a:r>
            <a:r>
              <a:rPr lang="en-US" sz="2400" spc="6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gate</a:t>
            </a:r>
            <a:r>
              <a:rPr lang="en-US" sz="2400" spc="-4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valves</a:t>
            </a:r>
            <a:r>
              <a:rPr lang="en-US" sz="2400" spc="-2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for</a:t>
            </a:r>
            <a:r>
              <a:rPr lang="en-US" sz="2400" spc="-6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support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231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Flushing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85A7DE-0EBB-4D0B-B0B7-25BEE439E243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114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832485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Prior</a:t>
            </a:r>
            <a:r>
              <a:rPr lang="en-US" sz="2400" spc="2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to</a:t>
            </a:r>
            <a:r>
              <a:rPr lang="en-US" sz="2400" spc="13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disinfection,</a:t>
            </a:r>
            <a:r>
              <a:rPr lang="en-US" sz="2400" spc="5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the</a:t>
            </a:r>
            <a:r>
              <a:rPr lang="en-US" sz="2400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main</a:t>
            </a:r>
            <a:r>
              <a:rPr lang="en-US" sz="2400" spc="17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must</a:t>
            </a:r>
            <a:r>
              <a:rPr lang="en-US" sz="2400" spc="12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be</a:t>
            </a:r>
            <a:r>
              <a:rPr lang="en-US" sz="2400" spc="2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flushed</a:t>
            </a:r>
            <a:r>
              <a:rPr lang="en-US" sz="2400" spc="14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at</a:t>
            </a:r>
            <a:r>
              <a:rPr lang="en-US" sz="2400" spc="8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spc="16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minimum</a:t>
            </a:r>
            <a:r>
              <a:rPr lang="en-US" sz="2400" spc="12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of</a:t>
            </a:r>
            <a:r>
              <a:rPr lang="en-US" sz="2400" spc="6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3</a:t>
            </a:r>
            <a:r>
              <a:rPr lang="en-US" sz="2400" spc="2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ft/sec</a:t>
            </a:r>
            <a:r>
              <a:rPr lang="en-US" sz="2400" spc="-4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(scouring</a:t>
            </a:r>
            <a:r>
              <a:rPr lang="en-US" sz="2400" spc="13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velocity)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83185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High</a:t>
            </a:r>
            <a:r>
              <a:rPr lang="en-US" sz="2400" spc="19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velocity</a:t>
            </a:r>
            <a:r>
              <a:rPr lang="en-US" sz="2400" spc="17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needed</a:t>
            </a:r>
            <a:r>
              <a:rPr lang="en-US" sz="2400" spc="18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to </a:t>
            </a:r>
            <a:r>
              <a:rPr lang="en-US" sz="2400" spc="1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remove</a:t>
            </a:r>
            <a:r>
              <a:rPr lang="en-US" sz="2400" spc="8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dirt,</a:t>
            </a:r>
            <a:r>
              <a:rPr lang="en-US" sz="2400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sand</a:t>
            </a:r>
            <a:r>
              <a:rPr lang="en-US" sz="2400" spc="16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&amp;</a:t>
            </a:r>
            <a:r>
              <a:rPr lang="en-US" sz="2400" spc="-1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debris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838200" algn="l"/>
              </a:tabLst>
            </a:pPr>
            <a:r>
              <a:rPr lang="en-US" sz="2400" spc="-5" dirty="0">
                <a:effectLst/>
                <a:ea typeface="Times New Roman" panose="02020603050405020304" pitchFamily="18" charset="0"/>
              </a:rPr>
              <a:t>Flush</a:t>
            </a:r>
            <a:r>
              <a:rPr lang="en-US" sz="2400" spc="7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spc="-5" dirty="0">
                <a:effectLst/>
                <a:ea typeface="Times New Roman" panose="02020603050405020304" pitchFamily="18" charset="0"/>
              </a:rPr>
              <a:t>long</a:t>
            </a:r>
            <a:r>
              <a:rPr lang="en-US" sz="2400" spc="2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enough</a:t>
            </a:r>
            <a:r>
              <a:rPr lang="en-US" sz="2400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to</a:t>
            </a:r>
            <a:r>
              <a:rPr lang="en-US" sz="2400" spc="9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remove</a:t>
            </a:r>
            <a:r>
              <a:rPr lang="en-US" sz="2400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2400" spc="-7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- 3</a:t>
            </a:r>
            <a:r>
              <a:rPr lang="en-US" sz="2400" spc="2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times</a:t>
            </a:r>
            <a:r>
              <a:rPr lang="en-US" sz="2400" spc="-3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the</a:t>
            </a:r>
            <a:r>
              <a:rPr lang="en-US" sz="2400" spc="16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pipe volume</a:t>
            </a:r>
            <a:r>
              <a:rPr lang="en-US" sz="2400" spc="-5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of</a:t>
            </a:r>
            <a:r>
              <a:rPr lang="en-US" sz="2400" spc="4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286778621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 Testing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85A7DE-0EBB-4D0B-B0B7-25BEE439E243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115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83312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After</a:t>
            </a:r>
            <a:r>
              <a:rPr lang="en-US" sz="2400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the</a:t>
            </a:r>
            <a:r>
              <a:rPr lang="en-US" sz="2400" spc="27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main</a:t>
            </a:r>
            <a:r>
              <a:rPr lang="en-US" sz="2400" spc="6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and</a:t>
            </a:r>
            <a:r>
              <a:rPr lang="en-US" sz="2400" spc="21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appurtenances</a:t>
            </a:r>
            <a:r>
              <a:rPr lang="en-US" sz="2400" spc="22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have</a:t>
            </a:r>
            <a:r>
              <a:rPr lang="en-US" sz="2400" spc="7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been</a:t>
            </a:r>
            <a:r>
              <a:rPr lang="en-US" sz="2400" spc="13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installed,</a:t>
            </a:r>
            <a:r>
              <a:rPr lang="en-US" sz="2400" spc="7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trench</a:t>
            </a:r>
            <a:r>
              <a:rPr lang="en-US" sz="2400" spc="11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(at</a:t>
            </a:r>
            <a:r>
              <a:rPr lang="en-US" sz="2400" spc="11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least</a:t>
            </a:r>
            <a:r>
              <a:rPr lang="en-US" sz="2400" spc="12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partially)</a:t>
            </a:r>
            <a:r>
              <a:rPr lang="en-US" sz="2400" spc="22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backfilled,</a:t>
            </a:r>
            <a:r>
              <a:rPr lang="en-US" sz="2400" spc="8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the new</a:t>
            </a:r>
            <a:r>
              <a:rPr lang="en-US" sz="2400" spc="18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main</a:t>
            </a:r>
            <a:r>
              <a:rPr lang="en-US" sz="2400" spc="24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must</a:t>
            </a:r>
            <a:r>
              <a:rPr lang="en-US" sz="2400" spc="20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pressure</a:t>
            </a:r>
            <a:r>
              <a:rPr lang="en-US" sz="2400" spc="7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tested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841375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Called</a:t>
            </a:r>
            <a:r>
              <a:rPr lang="en-US" sz="2400" spc="1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Hydrostatic</a:t>
            </a:r>
            <a:r>
              <a:rPr lang="en-US" sz="2400" spc="13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Pressure</a:t>
            </a:r>
            <a:r>
              <a:rPr lang="en-US" sz="2400" spc="7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Testing,</a:t>
            </a:r>
            <a:r>
              <a:rPr lang="en-US" sz="2400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or</a:t>
            </a:r>
            <a:r>
              <a:rPr lang="en-US" sz="2400" spc="15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Pressure</a:t>
            </a:r>
            <a:r>
              <a:rPr lang="en-US" sz="2400" spc="-1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Test</a:t>
            </a:r>
            <a:endParaRPr lang="en-US" sz="2400" b="1" dirty="0">
              <a:effectLst/>
              <a:ea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850265" algn="l"/>
              </a:tabLst>
            </a:pPr>
            <a:r>
              <a:rPr lang="en-US" sz="2400" spc="-5" dirty="0">
                <a:effectLst/>
                <a:ea typeface="Times New Roman" panose="02020603050405020304" pitchFamily="18" charset="0"/>
              </a:rPr>
              <a:t>Done prior</a:t>
            </a:r>
            <a:r>
              <a:rPr lang="en-US" sz="2400" spc="-7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spc="-5" dirty="0">
                <a:effectLst/>
                <a:ea typeface="Times New Roman" panose="02020603050405020304" pitchFamily="18" charset="0"/>
              </a:rPr>
              <a:t>to</a:t>
            </a:r>
            <a:r>
              <a:rPr lang="en-US" sz="2400" spc="8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spc="-5" dirty="0">
                <a:effectLst/>
                <a:ea typeface="Times New Roman" panose="02020603050405020304" pitchFamily="18" charset="0"/>
              </a:rPr>
              <a:t>connection</a:t>
            </a:r>
            <a:r>
              <a:rPr lang="en-US" sz="2400" spc="2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to</a:t>
            </a:r>
            <a:r>
              <a:rPr lang="en-US" sz="2400" spc="2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existing</a:t>
            </a:r>
            <a:r>
              <a:rPr lang="en-US" sz="2400" spc="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mains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86106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New</a:t>
            </a:r>
            <a:r>
              <a:rPr lang="en-US" sz="2400" spc="10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pipes</a:t>
            </a:r>
            <a:r>
              <a:rPr lang="en-US" sz="2400" spc="2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should</a:t>
            </a:r>
            <a:r>
              <a:rPr lang="en-US" sz="2400" spc="16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have</a:t>
            </a:r>
            <a:r>
              <a:rPr lang="en-US" sz="2400" spc="8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virtually</a:t>
            </a:r>
            <a:r>
              <a:rPr lang="en-US" sz="2400" spc="1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no</a:t>
            </a:r>
            <a:r>
              <a:rPr lang="en-US" sz="2400" spc="1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leakage</a:t>
            </a:r>
            <a:r>
              <a:rPr lang="en-US" sz="2400" spc="9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unless</a:t>
            </a:r>
            <a:r>
              <a:rPr lang="en-US" sz="2400" spc="2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something</a:t>
            </a:r>
            <a:r>
              <a:rPr lang="en-US" sz="2400" spc="1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is</a:t>
            </a:r>
            <a:r>
              <a:rPr lang="en-US" sz="2400" spc="6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defective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28626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B6FED-F435-4A5C-92DC-984B2F499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to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14B3E-3B9E-45C2-9753-7D8DCF415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5314" y="1690689"/>
            <a:ext cx="8515350" cy="4589466"/>
          </a:xfrm>
        </p:spPr>
        <p:txBody>
          <a:bodyPr>
            <a:normAutofit/>
          </a:bodyPr>
          <a:lstStyle/>
          <a:p>
            <a:pPr marL="906463" indent="-215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Fill</a:t>
            </a:r>
            <a:r>
              <a:rPr lang="en-US" sz="2400" spc="5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main</a:t>
            </a:r>
            <a:r>
              <a:rPr lang="en-US" sz="2400" spc="12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slowly</a:t>
            </a:r>
            <a:r>
              <a:rPr lang="en-US" sz="2400" spc="7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2400" spc="2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en-US" sz="2400" spc="1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&amp;</a:t>
            </a:r>
            <a:r>
              <a:rPr lang="en-US" sz="2400" spc="-1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remove</a:t>
            </a:r>
            <a:r>
              <a:rPr lang="en-US" sz="2400" spc="4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air	</a:t>
            </a:r>
            <a:endParaRPr lang="en-US" sz="2400" dirty="0">
              <a:ea typeface="Times New Roman" panose="02020603050405020304" pitchFamily="18" charset="0"/>
            </a:endParaRPr>
          </a:p>
          <a:p>
            <a:pPr marL="906463" indent="-215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Bring</a:t>
            </a:r>
            <a:r>
              <a:rPr lang="en-US" sz="2400" spc="-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en-US" sz="2400" spc="7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2400" spc="1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working pressure</a:t>
            </a:r>
            <a:r>
              <a:rPr lang="en-US" sz="2400" spc="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&amp;</a:t>
            </a:r>
            <a:r>
              <a:rPr lang="en-US" sz="2400" spc="2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let</a:t>
            </a:r>
            <a:r>
              <a:rPr lang="en-US" sz="2400" spc="-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stand</a:t>
            </a:r>
            <a:r>
              <a:rPr lang="en-US" sz="2400" spc="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2400" spc="6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spc="-2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  <a:r>
              <a:rPr lang="en-US" sz="24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400" spc="3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en-US" sz="2400" spc="-4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2400" spc="3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stabilize</a:t>
            </a:r>
            <a:endParaRPr lang="en-US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6463" indent="-215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Examine</a:t>
            </a:r>
            <a:r>
              <a:rPr lang="en-US" sz="2400" spc="9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any</a:t>
            </a:r>
            <a:r>
              <a:rPr lang="en-US" sz="2400" spc="-95" dirty="0"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exposed</a:t>
            </a:r>
            <a:r>
              <a:rPr lang="en-US" sz="2400" spc="20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pipe</a:t>
            </a:r>
            <a:r>
              <a:rPr lang="en-US" sz="2400" spc="2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and</a:t>
            </a:r>
            <a:r>
              <a:rPr lang="en-US" sz="2400" spc="6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fittings</a:t>
            </a:r>
            <a:r>
              <a:rPr lang="en-US" sz="2400" spc="2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for</a:t>
            </a:r>
            <a:r>
              <a:rPr lang="en-US" sz="2400" spc="5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leaks</a:t>
            </a:r>
          </a:p>
          <a:p>
            <a:pPr marL="906463" marR="0" indent="-2159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C963B-66FE-433E-B77E-98514046D7F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29F370-B6AE-444B-998A-7F54017669E2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12D14-E231-4DD1-8836-3B0BD1069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116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01202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053A1-698C-45A1-B070-390DE66A6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Minimum Test Pressure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7AD6E-6875-454D-9498-56B620436A6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C80AAF-0F42-4B23-A124-79F68598CAE7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D2253D-75C4-4BA5-9C61-11AB97972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117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A91A39F-D6A9-4F16-9A21-F1F47C03C6CA}"/>
              </a:ext>
            </a:extLst>
          </p:cNvPr>
          <p:cNvSpPr txBox="1">
            <a:spLocks/>
          </p:cNvSpPr>
          <p:nvPr/>
        </p:nvSpPr>
        <p:spPr>
          <a:xfrm>
            <a:off x="-65315" y="1690689"/>
            <a:ext cx="8515350" cy="4589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6463" indent="-215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7462520" algn="l"/>
              </a:tabLst>
            </a:pPr>
            <a:r>
              <a:rPr lang="en-US" sz="2400" dirty="0">
                <a:ea typeface="Times New Roman" panose="02020603050405020304" pitchFamily="18" charset="0"/>
              </a:rPr>
              <a:t>For</a:t>
            </a:r>
            <a:r>
              <a:rPr lang="en-US" sz="2400" spc="40" dirty="0">
                <a:ea typeface="Times New Roman" panose="02020603050405020304" pitchFamily="18" charset="0"/>
              </a:rPr>
              <a:t> </a:t>
            </a:r>
            <a:r>
              <a:rPr lang="en-US" sz="2400" dirty="0">
                <a:ea typeface="Times New Roman" panose="02020603050405020304" pitchFamily="18" charset="0"/>
              </a:rPr>
              <a:t>Ductile</a:t>
            </a:r>
            <a:r>
              <a:rPr lang="en-US" sz="2400" spc="5" dirty="0">
                <a:ea typeface="Times New Roman" panose="02020603050405020304" pitchFamily="18" charset="0"/>
              </a:rPr>
              <a:t> </a:t>
            </a:r>
            <a:r>
              <a:rPr lang="en-US" sz="2400" dirty="0">
                <a:ea typeface="Times New Roman" panose="02020603050405020304" pitchFamily="18" charset="0"/>
              </a:rPr>
              <a:t>Iron</a:t>
            </a:r>
            <a:r>
              <a:rPr lang="en-US" sz="2400" spc="100" dirty="0">
                <a:ea typeface="Times New Roman" panose="02020603050405020304" pitchFamily="18" charset="0"/>
              </a:rPr>
              <a:t> </a:t>
            </a:r>
            <a:r>
              <a:rPr lang="en-US" sz="2400" dirty="0">
                <a:ea typeface="Times New Roman" panose="02020603050405020304" pitchFamily="18" charset="0"/>
              </a:rPr>
              <a:t>pipe</a:t>
            </a:r>
          </a:p>
          <a:p>
            <a:pPr marL="1363663" lvl="2" indent="-215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7462520" algn="l"/>
              </a:tabLst>
            </a:pPr>
            <a:r>
              <a:rPr lang="en-US" i="1" spc="-5" dirty="0">
                <a:ea typeface="Times New Roman" panose="02020603050405020304" pitchFamily="18" charset="0"/>
              </a:rPr>
              <a:t>1.25</a:t>
            </a:r>
            <a:r>
              <a:rPr lang="en-US" i="1" spc="-70" dirty="0">
                <a:ea typeface="Times New Roman" panose="02020603050405020304" pitchFamily="18" charset="0"/>
              </a:rPr>
              <a:t> </a:t>
            </a:r>
            <a:r>
              <a:rPr lang="en-US" i="1" spc="-5" dirty="0">
                <a:ea typeface="Times New Roman" panose="02020603050405020304" pitchFamily="18" charset="0"/>
              </a:rPr>
              <a:t>times</a:t>
            </a:r>
            <a:r>
              <a:rPr lang="en-US" i="1" spc="-65" dirty="0">
                <a:ea typeface="Times New Roman" panose="02020603050405020304" pitchFamily="18" charset="0"/>
              </a:rPr>
              <a:t> </a:t>
            </a:r>
            <a:r>
              <a:rPr lang="en-US" i="1" spc="-5" dirty="0">
                <a:ea typeface="Times New Roman" panose="02020603050405020304" pitchFamily="18" charset="0"/>
              </a:rPr>
              <a:t>the</a:t>
            </a:r>
            <a:r>
              <a:rPr lang="en-US" i="1" spc="140" dirty="0">
                <a:ea typeface="Times New Roman" panose="02020603050405020304" pitchFamily="18" charset="0"/>
              </a:rPr>
              <a:t> </a:t>
            </a:r>
            <a:r>
              <a:rPr lang="en-US" i="1" spc="-5" dirty="0">
                <a:ea typeface="Times New Roman" panose="02020603050405020304" pitchFamily="18" charset="0"/>
              </a:rPr>
              <a:t>working</a:t>
            </a:r>
            <a:r>
              <a:rPr lang="en-US" i="1" spc="65" dirty="0">
                <a:ea typeface="Times New Roman" panose="02020603050405020304" pitchFamily="18" charset="0"/>
              </a:rPr>
              <a:t> </a:t>
            </a:r>
            <a:r>
              <a:rPr lang="en-US" i="1" spc="-5" dirty="0">
                <a:ea typeface="Times New Roman" panose="02020603050405020304" pitchFamily="18" charset="0"/>
              </a:rPr>
              <a:t>pressure at</a:t>
            </a:r>
            <a:r>
              <a:rPr lang="en-US" i="1" spc="55" dirty="0">
                <a:ea typeface="Times New Roman" panose="02020603050405020304" pitchFamily="18" charset="0"/>
              </a:rPr>
              <a:t> </a:t>
            </a:r>
            <a:r>
              <a:rPr lang="en-US" i="1" spc="-5" dirty="0">
                <a:ea typeface="Times New Roman" panose="02020603050405020304" pitchFamily="18" charset="0"/>
              </a:rPr>
              <a:t>highest</a:t>
            </a:r>
            <a:r>
              <a:rPr lang="en-US" i="1" spc="-30" dirty="0">
                <a:ea typeface="Times New Roman" panose="02020603050405020304" pitchFamily="18" charset="0"/>
              </a:rPr>
              <a:t> </a:t>
            </a:r>
            <a:r>
              <a:rPr lang="en-US" i="1" dirty="0">
                <a:ea typeface="Times New Roman" panose="02020603050405020304" pitchFamily="18" charset="0"/>
              </a:rPr>
              <a:t>elevation</a:t>
            </a:r>
            <a:r>
              <a:rPr lang="en-US" i="1" spc="15" dirty="0">
                <a:ea typeface="Times New Roman" panose="02020603050405020304" pitchFamily="18" charset="0"/>
              </a:rPr>
              <a:t> </a:t>
            </a:r>
            <a:r>
              <a:rPr lang="en-US" i="1" dirty="0">
                <a:ea typeface="Times New Roman" panose="02020603050405020304" pitchFamily="18" charset="0"/>
              </a:rPr>
              <a:t>of</a:t>
            </a:r>
            <a:r>
              <a:rPr lang="en-US" i="1" spc="75" dirty="0">
                <a:ea typeface="Times New Roman" panose="02020603050405020304" pitchFamily="18" charset="0"/>
              </a:rPr>
              <a:t> </a:t>
            </a:r>
            <a:r>
              <a:rPr lang="en-US" i="1" dirty="0">
                <a:ea typeface="Times New Roman" panose="02020603050405020304" pitchFamily="18" charset="0"/>
              </a:rPr>
              <a:t>pipe</a:t>
            </a:r>
          </a:p>
          <a:p>
            <a:pPr marL="1363663" lvl="2" indent="-215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7462520" algn="l"/>
              </a:tabLst>
            </a:pPr>
            <a:r>
              <a:rPr lang="en-US" i="1" dirty="0">
                <a:ea typeface="Times New Roman" panose="02020603050405020304" pitchFamily="18" charset="0"/>
              </a:rPr>
              <a:t>1.5</a:t>
            </a:r>
            <a:r>
              <a:rPr lang="en-US" i="1" spc="-70" dirty="0">
                <a:ea typeface="Times New Roman" panose="02020603050405020304" pitchFamily="18" charset="0"/>
              </a:rPr>
              <a:t> </a:t>
            </a:r>
            <a:r>
              <a:rPr lang="en-US" i="1" dirty="0">
                <a:ea typeface="Times New Roman" panose="02020603050405020304" pitchFamily="18" charset="0"/>
              </a:rPr>
              <a:t>times</a:t>
            </a:r>
            <a:r>
              <a:rPr lang="en-US" i="1" spc="-35" dirty="0">
                <a:ea typeface="Times New Roman" panose="02020603050405020304" pitchFamily="18" charset="0"/>
              </a:rPr>
              <a:t> </a:t>
            </a:r>
            <a:r>
              <a:rPr lang="en-US" i="1" dirty="0">
                <a:ea typeface="Times New Roman" panose="02020603050405020304" pitchFamily="18" charset="0"/>
              </a:rPr>
              <a:t>the</a:t>
            </a:r>
            <a:r>
              <a:rPr lang="en-US" i="1" spc="30" dirty="0">
                <a:ea typeface="Times New Roman" panose="02020603050405020304" pitchFamily="18" charset="0"/>
              </a:rPr>
              <a:t> </a:t>
            </a:r>
            <a:r>
              <a:rPr lang="en-US" i="1" dirty="0">
                <a:ea typeface="Times New Roman" panose="02020603050405020304" pitchFamily="18" charset="0"/>
              </a:rPr>
              <a:t>working</a:t>
            </a:r>
            <a:r>
              <a:rPr lang="en-US" i="1" spc="95" dirty="0">
                <a:ea typeface="Times New Roman" panose="02020603050405020304" pitchFamily="18" charset="0"/>
              </a:rPr>
              <a:t> </a:t>
            </a:r>
            <a:r>
              <a:rPr lang="en-US" i="1" dirty="0">
                <a:ea typeface="Times New Roman" panose="02020603050405020304" pitchFamily="18" charset="0"/>
              </a:rPr>
              <a:t>pressure</a:t>
            </a:r>
            <a:r>
              <a:rPr lang="en-US" i="1" spc="-35" dirty="0">
                <a:ea typeface="Times New Roman" panose="02020603050405020304" pitchFamily="18" charset="0"/>
              </a:rPr>
              <a:t> </a:t>
            </a:r>
            <a:r>
              <a:rPr lang="en-US" i="1" dirty="0">
                <a:ea typeface="Times New Roman" panose="02020603050405020304" pitchFamily="18" charset="0"/>
              </a:rPr>
              <a:t>at</a:t>
            </a:r>
            <a:r>
              <a:rPr lang="en-US" i="1" spc="85" dirty="0">
                <a:ea typeface="Times New Roman" panose="02020603050405020304" pitchFamily="18" charset="0"/>
              </a:rPr>
              <a:t> </a:t>
            </a:r>
            <a:r>
              <a:rPr lang="en-US" i="1" dirty="0">
                <a:ea typeface="Times New Roman" panose="02020603050405020304" pitchFamily="18" charset="0"/>
              </a:rPr>
              <a:t>lowest</a:t>
            </a:r>
            <a:r>
              <a:rPr lang="en-US" i="1" spc="265" dirty="0">
                <a:ea typeface="Times New Roman" panose="02020603050405020304" pitchFamily="18" charset="0"/>
              </a:rPr>
              <a:t> </a:t>
            </a:r>
            <a:r>
              <a:rPr lang="en-US" i="1" dirty="0">
                <a:ea typeface="Times New Roman" panose="02020603050405020304" pitchFamily="18" charset="0"/>
              </a:rPr>
              <a:t>elevation</a:t>
            </a:r>
            <a:r>
              <a:rPr lang="en-US" i="1" spc="70" dirty="0">
                <a:ea typeface="Times New Roman" panose="02020603050405020304" pitchFamily="18" charset="0"/>
              </a:rPr>
              <a:t> </a:t>
            </a:r>
            <a:r>
              <a:rPr lang="en-US" i="1" dirty="0">
                <a:ea typeface="Times New Roman" panose="02020603050405020304" pitchFamily="18" charset="0"/>
              </a:rPr>
              <a:t>of</a:t>
            </a:r>
            <a:r>
              <a:rPr lang="en-US" i="1" spc="85" dirty="0">
                <a:ea typeface="Times New Roman" panose="02020603050405020304" pitchFamily="18" charset="0"/>
              </a:rPr>
              <a:t> </a:t>
            </a:r>
            <a:r>
              <a:rPr lang="en-US" i="1" dirty="0">
                <a:ea typeface="Times New Roman" panose="02020603050405020304" pitchFamily="18" charset="0"/>
              </a:rPr>
              <a:t>pipe</a:t>
            </a:r>
          </a:p>
          <a:p>
            <a:pPr marL="906463" indent="-215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7462520" algn="l"/>
              </a:tabLst>
            </a:pP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For PVC</a:t>
            </a:r>
            <a:r>
              <a:rPr lang="en-US" sz="2400" spc="25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pipe</a:t>
            </a:r>
          </a:p>
          <a:p>
            <a:pPr marL="1363663" lvl="2" indent="-215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7462520" algn="l"/>
              </a:tabLst>
            </a:pPr>
            <a:r>
              <a:rPr lang="en-US" i="1" dirty="0">
                <a:ea typeface="Times New Roman" panose="02020603050405020304" pitchFamily="18" charset="0"/>
              </a:rPr>
              <a:t>At</a:t>
            </a:r>
            <a:r>
              <a:rPr lang="en-US" i="1" spc="90" dirty="0">
                <a:ea typeface="Times New Roman" panose="02020603050405020304" pitchFamily="18" charset="0"/>
              </a:rPr>
              <a:t> </a:t>
            </a:r>
            <a:r>
              <a:rPr lang="en-US" i="1" dirty="0">
                <a:ea typeface="Times New Roman" panose="02020603050405020304" pitchFamily="18" charset="0"/>
              </a:rPr>
              <a:t>least</a:t>
            </a:r>
            <a:r>
              <a:rPr lang="en-US" i="1" spc="75" dirty="0">
                <a:ea typeface="Times New Roman" panose="02020603050405020304" pitchFamily="18" charset="0"/>
              </a:rPr>
              <a:t> </a:t>
            </a:r>
            <a:r>
              <a:rPr lang="en-US" i="1" dirty="0">
                <a:ea typeface="Times New Roman" panose="02020603050405020304" pitchFamily="18" charset="0"/>
              </a:rPr>
              <a:t>1.25</a:t>
            </a:r>
            <a:r>
              <a:rPr lang="en-US" i="1" spc="-25" dirty="0">
                <a:ea typeface="Times New Roman" panose="02020603050405020304" pitchFamily="18" charset="0"/>
              </a:rPr>
              <a:t> </a:t>
            </a:r>
            <a:r>
              <a:rPr lang="en-US" i="1" dirty="0">
                <a:ea typeface="Times New Roman" panose="02020603050405020304" pitchFamily="18" charset="0"/>
              </a:rPr>
              <a:t>times</a:t>
            </a:r>
            <a:r>
              <a:rPr lang="en-US" i="1" spc="45" dirty="0">
                <a:ea typeface="Times New Roman" panose="02020603050405020304" pitchFamily="18" charset="0"/>
              </a:rPr>
              <a:t> </a:t>
            </a:r>
            <a:r>
              <a:rPr lang="en-US" i="1" dirty="0">
                <a:ea typeface="Times New Roman" panose="02020603050405020304" pitchFamily="18" charset="0"/>
              </a:rPr>
              <a:t>the</a:t>
            </a:r>
            <a:r>
              <a:rPr lang="en-US" i="1" spc="165" dirty="0">
                <a:ea typeface="Times New Roman" panose="02020603050405020304" pitchFamily="18" charset="0"/>
              </a:rPr>
              <a:t> </a:t>
            </a:r>
            <a:r>
              <a:rPr lang="en-US" i="1" dirty="0">
                <a:ea typeface="Times New Roman" panose="02020603050405020304" pitchFamily="18" charset="0"/>
              </a:rPr>
              <a:t>working</a:t>
            </a:r>
            <a:r>
              <a:rPr lang="en-US" i="1" spc="225" dirty="0">
                <a:ea typeface="Times New Roman" panose="02020603050405020304" pitchFamily="18" charset="0"/>
              </a:rPr>
              <a:t> </a:t>
            </a:r>
            <a:r>
              <a:rPr lang="en-US" i="1" dirty="0">
                <a:ea typeface="Times New Roman" panose="02020603050405020304" pitchFamily="18" charset="0"/>
              </a:rPr>
              <a:t>pressure</a:t>
            </a:r>
            <a:r>
              <a:rPr lang="en-US" i="1" spc="55" dirty="0">
                <a:ea typeface="Times New Roman" panose="02020603050405020304" pitchFamily="18" charset="0"/>
              </a:rPr>
              <a:t> </a:t>
            </a:r>
            <a:r>
              <a:rPr lang="en-US" i="1" dirty="0">
                <a:ea typeface="Times New Roman" panose="02020603050405020304" pitchFamily="18" charset="0"/>
              </a:rPr>
              <a:t>at</a:t>
            </a:r>
            <a:r>
              <a:rPr lang="en-US" i="1" spc="245" dirty="0">
                <a:ea typeface="Times New Roman" panose="02020603050405020304" pitchFamily="18" charset="0"/>
              </a:rPr>
              <a:t> </a:t>
            </a:r>
            <a:r>
              <a:rPr lang="en-US" i="1" dirty="0">
                <a:ea typeface="Times New Roman" panose="02020603050405020304" pitchFamily="18" charset="0"/>
              </a:rPr>
              <a:t>highest</a:t>
            </a:r>
            <a:r>
              <a:rPr lang="en-US" i="1" spc="115" dirty="0">
                <a:ea typeface="Times New Roman" panose="02020603050405020304" pitchFamily="18" charset="0"/>
              </a:rPr>
              <a:t> </a:t>
            </a:r>
            <a:r>
              <a:rPr lang="en-US" i="1" dirty="0">
                <a:ea typeface="Times New Roman" panose="02020603050405020304" pitchFamily="18" charset="0"/>
              </a:rPr>
              <a:t>elevation</a:t>
            </a:r>
          </a:p>
          <a:p>
            <a:pPr marL="1356360" lvl="1" indent="-285750">
              <a:lnSpc>
                <a:spcPct val="100000"/>
              </a:lnSpc>
              <a:spcBef>
                <a:spcPts val="0"/>
              </a:spcBef>
              <a:tabLst>
                <a:tab pos="746252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08900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B6FED-F435-4A5C-92DC-984B2F499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During the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14B3E-3B9E-45C2-9753-7D8DCF415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34267"/>
            <a:ext cx="8515350" cy="4589466"/>
          </a:xfrm>
        </p:spPr>
        <p:txBody>
          <a:bodyPr>
            <a:normAutofit/>
          </a:bodyPr>
          <a:lstStyle/>
          <a:p>
            <a:pPr marL="906463" lvl="1" indent="-215900">
              <a:lnSpc>
                <a:spcPct val="100000"/>
              </a:lnSpc>
              <a:spcBef>
                <a:spcPts val="0"/>
              </a:spcBef>
              <a:tabLst>
                <a:tab pos="7462520" algn="l"/>
              </a:tabLst>
            </a:pPr>
            <a:endParaRPr lang="en-US" sz="1800" dirty="0"/>
          </a:p>
          <a:p>
            <a:pPr marL="906463" marR="0" indent="-215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463155" algn="l"/>
              </a:tabLst>
            </a:pP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906463" indent="-215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Pump</a:t>
            </a:r>
            <a:r>
              <a:rPr lang="en-US" sz="2400" spc="-4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en-US" sz="2400" spc="4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2400" spc="5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400" spc="6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minimum</a:t>
            </a:r>
            <a:r>
              <a:rPr lang="en-US" sz="2400" spc="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en-US" sz="2400" spc="-4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pressure</a:t>
            </a:r>
            <a:r>
              <a:rPr lang="en-US" sz="2400" spc="-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2400" spc="8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spc="-6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hours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906463" indent="-215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5" dirty="0">
                <a:effectLst/>
                <a:ea typeface="Times New Roman" panose="02020603050405020304" pitchFamily="18" charset="0"/>
              </a:rPr>
              <a:t>Test</a:t>
            </a:r>
            <a:r>
              <a:rPr lang="en-US" sz="2400" spc="1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spc="-5" dirty="0">
                <a:effectLst/>
                <a:ea typeface="Times New Roman" panose="02020603050405020304" pitchFamily="18" charset="0"/>
              </a:rPr>
              <a:t>pressure</a:t>
            </a:r>
            <a:r>
              <a:rPr lang="en-US" sz="2400" spc="-6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spc="-5" dirty="0">
                <a:effectLst/>
                <a:ea typeface="Times New Roman" panose="02020603050405020304" pitchFamily="18" charset="0"/>
              </a:rPr>
              <a:t>shall</a:t>
            </a:r>
            <a:r>
              <a:rPr lang="en-US" sz="2400" spc="-5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spc="-5" dirty="0">
                <a:effectLst/>
                <a:ea typeface="Times New Roman" panose="02020603050405020304" pitchFamily="18" charset="0"/>
              </a:rPr>
              <a:t>stay</a:t>
            </a:r>
            <a:r>
              <a:rPr lang="en-US" sz="2400" spc="-4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spc="-5" dirty="0">
                <a:effectLst/>
                <a:ea typeface="Times New Roman" panose="02020603050405020304" pitchFamily="18" charset="0"/>
              </a:rPr>
              <a:t>within</a:t>
            </a:r>
            <a:r>
              <a:rPr lang="en-US" sz="2400" spc="8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spc="-5" dirty="0">
                <a:effectLst/>
                <a:ea typeface="Times New Roman" panose="02020603050405020304" pitchFamily="18" charset="0"/>
              </a:rPr>
              <a:t>+</a:t>
            </a:r>
            <a:r>
              <a:rPr lang="en-US" sz="2400" spc="-1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spc="-5" dirty="0">
                <a:effectLst/>
                <a:ea typeface="Times New Roman" panose="02020603050405020304" pitchFamily="18" charset="0"/>
              </a:rPr>
              <a:t>5</a:t>
            </a:r>
            <a:r>
              <a:rPr lang="en-US" sz="2400" spc="8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spc="-5" dirty="0">
                <a:effectLst/>
                <a:ea typeface="Times New Roman" panose="02020603050405020304" pitchFamily="18" charset="0"/>
              </a:rPr>
              <a:t>psi</a:t>
            </a:r>
            <a:r>
              <a:rPr lang="en-US" sz="2400" spc="-5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spc="-5" dirty="0">
                <a:effectLst/>
                <a:ea typeface="Times New Roman" panose="02020603050405020304" pitchFamily="18" charset="0"/>
              </a:rPr>
              <a:t>at</a:t>
            </a:r>
            <a:r>
              <a:rPr lang="en-US" sz="2400" spc="7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spc="-5" dirty="0">
                <a:effectLst/>
                <a:ea typeface="Times New Roman" panose="02020603050405020304" pitchFamily="18" charset="0"/>
              </a:rPr>
              <a:t>all</a:t>
            </a:r>
            <a:r>
              <a:rPr lang="en-US" sz="2400" spc="-3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times</a:t>
            </a:r>
          </a:p>
          <a:p>
            <a:pPr marL="906463" indent="-215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Measure</a:t>
            </a:r>
            <a:r>
              <a:rPr lang="en-US" sz="2400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amount</a:t>
            </a:r>
            <a:r>
              <a:rPr lang="en-US" sz="2400" spc="4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of</a:t>
            </a:r>
            <a:r>
              <a:rPr lang="en-US" sz="2400" spc="14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makeup</a:t>
            </a:r>
            <a:r>
              <a:rPr lang="en-US" sz="2400" spc="-1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water</a:t>
            </a:r>
            <a:r>
              <a:rPr lang="en-US" sz="2400" spc="8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used</a:t>
            </a:r>
            <a:r>
              <a:rPr lang="en-US" sz="2400" spc="4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to</a:t>
            </a:r>
            <a:r>
              <a:rPr lang="en-US" sz="2400" spc="1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maintain</a:t>
            </a:r>
            <a:r>
              <a:rPr lang="en-US" sz="2400" spc="4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the</a:t>
            </a:r>
            <a:r>
              <a:rPr lang="en-US" sz="2400" spc="13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test</a:t>
            </a:r>
            <a:r>
              <a:rPr lang="en-US" sz="2400" spc="6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pressure</a:t>
            </a:r>
            <a:r>
              <a:rPr lang="en-US" sz="2400" spc="-2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for</a:t>
            </a:r>
            <a:r>
              <a:rPr lang="en-US" sz="2400" spc="-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the</a:t>
            </a:r>
            <a:r>
              <a:rPr lang="en-US" sz="2400" spc="6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entire</a:t>
            </a:r>
            <a:r>
              <a:rPr lang="en-US" sz="2400" spc="-4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2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hour</a:t>
            </a:r>
            <a:r>
              <a:rPr lang="en-US" sz="2400" spc="-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</a:p>
          <a:p>
            <a:pPr marL="906463" indent="-215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0563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u="heavy" dirty="0">
                <a:effectLst/>
                <a:ea typeface="Times New Roman" panose="02020603050405020304" pitchFamily="18" charset="0"/>
              </a:rPr>
              <a:t>Pressure</a:t>
            </a:r>
            <a:r>
              <a:rPr lang="en-US" sz="2400" u="heavy" spc="-6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heavy" dirty="0">
                <a:effectLst/>
                <a:ea typeface="Times New Roman" panose="02020603050405020304" pitchFamily="18" charset="0"/>
              </a:rPr>
              <a:t>Testing</a:t>
            </a:r>
            <a:r>
              <a:rPr lang="en-US" sz="2400" u="heavy" spc="-35" dirty="0">
                <a:effectLst/>
                <a:ea typeface="Times New Roman" panose="02020603050405020304" pitchFamily="18" charset="0"/>
              </a:rPr>
              <a:t> 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1356360" lvl="1" indent="-285750">
              <a:lnSpc>
                <a:spcPct val="100000"/>
              </a:lnSpc>
              <a:spcBef>
                <a:spcPts val="0"/>
              </a:spcBef>
              <a:tabLst>
                <a:tab pos="7462520" algn="l"/>
              </a:tabLst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C963B-66FE-433E-B77E-98514046D7F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29F370-B6AE-444B-998A-7F54017669E2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12D14-E231-4DD1-8836-3B0BD1069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118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BC5C03-4C66-4693-A9D6-7BB6C0097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485" y="3429000"/>
            <a:ext cx="5286487" cy="298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6735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27E6A-E4C9-4EB3-BF22-51D7BCA9E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Disinfection of Water Mains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B69E4-DE3D-44BE-B738-DB11291CB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86596"/>
            <a:ext cx="8752114" cy="4351338"/>
          </a:xfrm>
        </p:spPr>
        <p:txBody>
          <a:bodyPr>
            <a:normAutofit fontScale="92500" lnSpcReduction="20000"/>
          </a:bodyPr>
          <a:lstStyle/>
          <a:p>
            <a:pPr marL="607695" marR="0" indent="0">
              <a:lnSpc>
                <a:spcPct val="100000"/>
              </a:lnSpc>
              <a:spcBef>
                <a:spcPts val="0"/>
              </a:spcBef>
              <a:buNone/>
              <a:tabLst>
                <a:tab pos="7449820" algn="l"/>
              </a:tabLst>
            </a:pP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889635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tabLst>
                <a:tab pos="7450455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en-US" sz="2400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suppliers</a:t>
            </a:r>
            <a:r>
              <a:rPr lang="en-US" sz="2400" spc="-5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en-US" sz="2400" spc="-7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follow</a:t>
            </a:r>
            <a:r>
              <a:rPr lang="en-US" sz="2400" spc="-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400" spc="2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  <a:r>
              <a:rPr lang="en-US" sz="2400" spc="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spc="2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AWWA</a:t>
            </a:r>
            <a:r>
              <a:rPr lang="en-US" sz="2400" spc="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Standard</a:t>
            </a:r>
            <a:r>
              <a:rPr lang="en-US" sz="2400" spc="-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C651,</a:t>
            </a:r>
            <a:r>
              <a:rPr lang="en-US" sz="2400" spc="-3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Disinfecting</a:t>
            </a:r>
            <a:r>
              <a:rPr lang="en-US" sz="2400" spc="-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Mains	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893445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en-US" sz="2400" spc="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version published</a:t>
            </a:r>
            <a:r>
              <a:rPr lang="en-US" sz="2400" spc="-3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spc="-3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90043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tabLst>
                <a:tab pos="7447915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Every</a:t>
            </a:r>
            <a:r>
              <a:rPr lang="en-US" sz="2400" spc="22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water</a:t>
            </a:r>
            <a:r>
              <a:rPr lang="en-US" sz="2400" spc="16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supply should</a:t>
            </a:r>
            <a:r>
              <a:rPr lang="en-US" sz="2400" spc="450" dirty="0"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have</a:t>
            </a:r>
            <a:r>
              <a:rPr lang="en-US" sz="2400" spc="16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this</a:t>
            </a:r>
            <a:r>
              <a:rPr lang="en-US" sz="2400" spc="14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standard!	</a:t>
            </a:r>
          </a:p>
          <a:p>
            <a:pPr marL="89281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tabLst>
                <a:tab pos="745363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r>
              <a:rPr lang="en-US" sz="2400" spc="1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approved</a:t>
            </a:r>
            <a:r>
              <a:rPr lang="en-US" sz="2400" spc="19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lang="en-US" sz="2400" spc="8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400" spc="29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chlorination	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901065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spc="-5" dirty="0">
                <a:effectLst/>
                <a:ea typeface="Times New Roman" panose="02020603050405020304" pitchFamily="18" charset="0"/>
              </a:rPr>
              <a:t>Method</a:t>
            </a:r>
            <a:r>
              <a:rPr lang="en-US" sz="2400" spc="1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chosen</a:t>
            </a:r>
            <a:r>
              <a:rPr lang="en-US" sz="2400" spc="-2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depends</a:t>
            </a:r>
            <a:r>
              <a:rPr lang="en-US" sz="2400" spc="-7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on:</a:t>
            </a:r>
          </a:p>
          <a:p>
            <a:pPr marL="1359535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tabLst>
                <a:tab pos="7455535" algn="l"/>
              </a:tabLst>
            </a:pPr>
            <a:r>
              <a:rPr lang="en-US" sz="22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ength</a:t>
            </a:r>
            <a:r>
              <a:rPr lang="en-US" sz="2200" i="1" spc="18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effectLst/>
                <a:ea typeface="Times New Roman" panose="02020603050405020304" pitchFamily="18" charset="0"/>
              </a:rPr>
              <a:t>&amp;</a:t>
            </a:r>
            <a:r>
              <a:rPr lang="en-US" sz="2200" i="1" spc="1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diameter</a:t>
            </a:r>
            <a:r>
              <a:rPr lang="en-US" sz="2200" i="1" spc="24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200" i="1" spc="24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main	</a:t>
            </a:r>
            <a:endParaRPr lang="en-US" sz="2200" i="1" dirty="0">
              <a:effectLst/>
              <a:ea typeface="Times New Roman" panose="02020603050405020304" pitchFamily="18" charset="0"/>
            </a:endParaRPr>
          </a:p>
          <a:p>
            <a:pPr marL="1359535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tabLst>
                <a:tab pos="7459345" algn="l"/>
              </a:tabLst>
            </a:pPr>
            <a:r>
              <a:rPr lang="en-US" sz="22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aterial</a:t>
            </a:r>
            <a:r>
              <a:rPr lang="en-US" sz="2200" i="1" spc="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effectLst/>
                <a:ea typeface="Times New Roman" panose="02020603050405020304" pitchFamily="18" charset="0"/>
              </a:rPr>
              <a:t>&amp;</a:t>
            </a:r>
            <a:r>
              <a:rPr lang="en-US" sz="2200" i="1" spc="-2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equipment</a:t>
            </a:r>
            <a:r>
              <a:rPr lang="en-US" sz="2200" i="1" spc="7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required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901065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err="1">
                <a:effectLst/>
                <a:ea typeface="Times New Roman" panose="02020603050405020304" pitchFamily="18" charset="0"/>
              </a:rPr>
              <a:t>Dechlorination</a:t>
            </a:r>
            <a:r>
              <a:rPr lang="en-US" sz="2400" spc="11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may</a:t>
            </a:r>
            <a:r>
              <a:rPr lang="en-US" sz="2400" spc="16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be</a:t>
            </a:r>
            <a:r>
              <a:rPr lang="en-US" sz="2400" spc="1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required</a:t>
            </a:r>
          </a:p>
          <a:p>
            <a:pPr marL="1356995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tabLst>
                <a:tab pos="7454900" algn="l"/>
              </a:tabLst>
            </a:pPr>
            <a:r>
              <a:rPr lang="en-US" sz="2200" i="1" dirty="0">
                <a:ea typeface="Times New Roman" panose="02020603050405020304" pitchFamily="18" charset="0"/>
              </a:rPr>
              <a:t>A</a:t>
            </a:r>
            <a:r>
              <a:rPr lang="en-US" sz="2200" i="1" dirty="0">
                <a:effectLst/>
                <a:ea typeface="Times New Roman" panose="02020603050405020304" pitchFamily="18" charset="0"/>
              </a:rPr>
              <a:t>void</a:t>
            </a:r>
            <a:r>
              <a:rPr lang="en-US" sz="2200" i="1" spc="4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i="1" dirty="0">
                <a:effectLst/>
                <a:ea typeface="Times New Roman" panose="02020603050405020304" pitchFamily="18" charset="0"/>
              </a:rPr>
              <a:t>discharging</a:t>
            </a:r>
            <a:r>
              <a:rPr lang="en-US" sz="2200" i="1" spc="4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i="1" dirty="0">
                <a:effectLst/>
                <a:ea typeface="Times New Roman" panose="02020603050405020304" pitchFamily="18" charset="0"/>
              </a:rPr>
              <a:t>to</a:t>
            </a:r>
            <a:r>
              <a:rPr lang="en-US" sz="2200" i="1" spc="3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i="1" dirty="0">
                <a:effectLst/>
                <a:ea typeface="Times New Roman" panose="02020603050405020304" pitchFamily="18" charset="0"/>
              </a:rPr>
              <a:t>surface</a:t>
            </a:r>
            <a:r>
              <a:rPr lang="en-US" sz="2200" i="1" spc="-3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i="1" dirty="0">
                <a:effectLst/>
                <a:ea typeface="Times New Roman" panose="02020603050405020304" pitchFamily="18" charset="0"/>
              </a:rPr>
              <a:t>waters</a:t>
            </a:r>
            <a:endParaRPr lang="en-US" sz="2200" i="1" dirty="0">
              <a:ea typeface="Times New Roman" panose="02020603050405020304" pitchFamily="18" charset="0"/>
            </a:endParaRPr>
          </a:p>
          <a:p>
            <a:pPr marL="1356995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tabLst>
                <a:tab pos="7454900" algn="l"/>
              </a:tabLst>
            </a:pPr>
            <a:r>
              <a:rPr lang="en-US" sz="2200" i="1" dirty="0">
                <a:effectLst/>
                <a:ea typeface="Times New Roman" panose="02020603050405020304" pitchFamily="18" charset="0"/>
              </a:rPr>
              <a:t>AWWA</a:t>
            </a:r>
            <a:r>
              <a:rPr lang="en-US" sz="2200" i="1" spc="-6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i="1" dirty="0">
                <a:effectLst/>
                <a:ea typeface="Times New Roman" panose="02020603050405020304" pitchFamily="18" charset="0"/>
              </a:rPr>
              <a:t>Standard</a:t>
            </a:r>
            <a:r>
              <a:rPr lang="en-US" sz="2200" i="1" spc="6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i="1" dirty="0">
                <a:effectLst/>
                <a:ea typeface="Times New Roman" panose="02020603050405020304" pitchFamily="18" charset="0"/>
              </a:rPr>
              <a:t>C655</a:t>
            </a:r>
            <a:endParaRPr lang="en-US" sz="2200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3FB9A-D5E3-4478-88B6-B242FF82BDC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847A104-8277-44DE-8248-70C50422B7A0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AB8AF4-1496-4156-B9ED-FEF9F2EE4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119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65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2443E-732C-8AD0-5A7B-2720BB21C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Chlorination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8C79718-27EF-2F98-589A-6E25DF04FE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6187" y="1345915"/>
            <a:ext cx="7231626" cy="478995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97019-14C1-1EB2-8BBA-5165EAA5A1D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9308E22-65F3-4C25-970E-8F893D77F7F6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D6D65B-F276-5360-EAB7-348767DF0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37608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57B1D-30DA-44E4-8AE9-E5D8E4B6B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Feed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1DEC7-91A7-42B8-9786-CC47E31BF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705" y="1489723"/>
            <a:ext cx="7886700" cy="4351338"/>
          </a:xfrm>
        </p:spPr>
        <p:txBody>
          <a:bodyPr/>
          <a:lstStyle/>
          <a:p>
            <a:pPr marL="0" marR="0" indent="0">
              <a:spcBef>
                <a:spcPts val="15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9629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Fill</a:t>
            </a:r>
            <a:r>
              <a:rPr lang="en-US" sz="2400" spc="7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the </a:t>
            </a:r>
            <a:r>
              <a:rPr lang="en-US" sz="2400" spc="7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new</a:t>
            </a:r>
            <a:r>
              <a:rPr lang="en-US" sz="2400" spc="8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main</a:t>
            </a:r>
            <a:r>
              <a:rPr lang="en-US" sz="2400" spc="9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with</a:t>
            </a:r>
            <a:r>
              <a:rPr lang="en-US" sz="2400" spc="21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potable</a:t>
            </a:r>
            <a:r>
              <a:rPr lang="en-US" sz="2400" spc="3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water</a:t>
            </a:r>
            <a:r>
              <a:rPr lang="en-US" sz="2400" spc="2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that</a:t>
            </a:r>
            <a:r>
              <a:rPr lang="en-US" sz="2400" spc="10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has</a:t>
            </a:r>
            <a:r>
              <a:rPr lang="en-US" sz="2400" spc="6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at</a:t>
            </a:r>
            <a:r>
              <a:rPr lang="en-US" sz="2400" spc="12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least</a:t>
            </a:r>
            <a:r>
              <a:rPr lang="en-US" sz="2400" spc="3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spc="8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25</a:t>
            </a:r>
            <a:r>
              <a:rPr lang="en-US" sz="2400" spc="4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mg/l</a:t>
            </a:r>
            <a:r>
              <a:rPr lang="en-US" sz="2400" spc="-8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Cl</a:t>
            </a:r>
            <a:r>
              <a:rPr lang="en-US" sz="12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2400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concentration</a:t>
            </a:r>
          </a:p>
          <a:p>
            <a:pPr marL="7874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Hold</a:t>
            </a:r>
            <a:r>
              <a:rPr lang="en-US" sz="2400" spc="-4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2400" spc="3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2400" spc="-3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hours</a:t>
            </a:r>
            <a:r>
              <a:rPr lang="en-US" sz="2400" spc="-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&amp;</a:t>
            </a:r>
            <a:r>
              <a:rPr lang="en-US" sz="2400" spc="-4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measure</a:t>
            </a:r>
            <a:r>
              <a:rPr lang="en-US" sz="2400" spc="-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residual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1255395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alves</a:t>
            </a:r>
            <a:r>
              <a:rPr lang="en-US" sz="2000" i="1" spc="6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&amp;</a:t>
            </a:r>
            <a:r>
              <a:rPr lang="en-US" sz="2000" i="1" spc="-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hydrants</a:t>
            </a:r>
            <a:r>
              <a:rPr lang="en-US" sz="2000" i="1" spc="5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should be operated</a:t>
            </a:r>
            <a:r>
              <a:rPr lang="en-US" sz="2000" i="1" spc="-2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en-US" sz="2000" i="1" spc="4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hold</a:t>
            </a:r>
            <a:r>
              <a:rPr lang="en-US" sz="2000" i="1" spc="-5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  <a:endParaRPr lang="en-US" sz="2000" i="1" dirty="0">
              <a:effectLst/>
              <a:ea typeface="Times New Roman" panose="02020603050405020304" pitchFamily="18" charset="0"/>
            </a:endParaRPr>
          </a:p>
          <a:p>
            <a:pPr marL="801688" marR="2574925" indent="-3444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7659688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Cl</a:t>
            </a:r>
            <a:r>
              <a:rPr lang="en-US" sz="12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2400" spc="6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residual</a:t>
            </a:r>
            <a:r>
              <a:rPr lang="en-US" sz="2400" spc="26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must</a:t>
            </a:r>
            <a:r>
              <a:rPr lang="en-US" sz="2400" spc="17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be</a:t>
            </a:r>
            <a:r>
              <a:rPr lang="en-US" sz="2400" spc="14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at</a:t>
            </a:r>
            <a:r>
              <a:rPr lang="en-US" sz="2400" spc="18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least 10 </a:t>
            </a:r>
            <a:r>
              <a:rPr lang="en-US" sz="2400" spc="9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mg/I</a:t>
            </a:r>
            <a:r>
              <a:rPr lang="en-US" sz="2400" spc="8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after</a:t>
            </a:r>
            <a:r>
              <a:rPr lang="en-US" sz="2400" spc="7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24</a:t>
            </a:r>
            <a:r>
              <a:rPr lang="en-US" sz="2400" spc="12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hours</a:t>
            </a:r>
            <a:r>
              <a:rPr lang="en-US" sz="2400" spc="-270" dirty="0">
                <a:effectLst/>
                <a:ea typeface="Times New Roman" panose="02020603050405020304" pitchFamily="18" charset="0"/>
              </a:rPr>
              <a:t> </a:t>
            </a:r>
          </a:p>
          <a:p>
            <a:pPr marL="801688" marR="2574925" indent="-3444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Flush,</a:t>
            </a:r>
            <a:r>
              <a:rPr lang="en-US" sz="2400" spc="3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then</a:t>
            </a:r>
            <a:r>
              <a:rPr lang="en-US" sz="2400" spc="9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sample</a:t>
            </a:r>
            <a:r>
              <a:rPr lang="en-US" sz="2400" spc="-1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for</a:t>
            </a:r>
            <a:r>
              <a:rPr lang="en-US" sz="2400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coliform</a:t>
            </a:r>
            <a:r>
              <a:rPr lang="en-US" sz="2400" spc="170" dirty="0"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bacteria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E9BF6-47BF-420E-ABEF-C2392C663A3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3BB35BF-D7C4-464C-BE71-5698CD0B0A7A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9E5E2-96EF-4EF0-AED1-DA39285547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120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5983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48C1E-8EB1-475C-BF81-9FF793514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Tablet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76B9B-057F-40E1-A8D1-5058BE3CC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5</a:t>
            </a:r>
            <a:r>
              <a:rPr lang="en-US" sz="2400" spc="-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gram</a:t>
            </a:r>
            <a:r>
              <a:rPr lang="en-US" sz="2400" spc="1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tablets</a:t>
            </a:r>
            <a:r>
              <a:rPr lang="en-US" sz="2400" spc="-3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containing</a:t>
            </a:r>
            <a:r>
              <a:rPr lang="en-US" sz="2400" spc="5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65%</a:t>
            </a:r>
            <a:r>
              <a:rPr lang="en-US" sz="2400" spc="-4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Cl</a:t>
            </a:r>
            <a:r>
              <a:rPr lang="en-US" sz="15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2400" spc="-5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taped</a:t>
            </a:r>
            <a:r>
              <a:rPr lang="en-US" sz="2400" spc="3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to</a:t>
            </a:r>
            <a:r>
              <a:rPr lang="en-US" sz="2400" spc="-3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top</a:t>
            </a:r>
            <a:r>
              <a:rPr lang="en-US" sz="2400" spc="2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of</a:t>
            </a:r>
            <a:r>
              <a:rPr lang="en-US" sz="2400" spc="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main</a:t>
            </a:r>
            <a:r>
              <a:rPr lang="en-US" sz="2400" spc="1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to</a:t>
            </a:r>
            <a:r>
              <a:rPr lang="en-US" sz="2400" spc="6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obtain</a:t>
            </a:r>
            <a:r>
              <a:rPr lang="en-US" sz="2400" spc="4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25</a:t>
            </a:r>
            <a:r>
              <a:rPr lang="en-US" sz="2400" spc="-1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mg/I</a:t>
            </a:r>
            <a:r>
              <a:rPr lang="en-US" sz="2400" spc="-2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concentration</a:t>
            </a:r>
            <a:r>
              <a:rPr lang="en-US" sz="2400" spc="-290" dirty="0">
                <a:effectLst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Tablets</a:t>
            </a:r>
            <a:r>
              <a:rPr lang="en-US" sz="2400" spc="9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placed</a:t>
            </a:r>
            <a:r>
              <a:rPr lang="en-US" sz="2400" spc="4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at</a:t>
            </a:r>
            <a:r>
              <a:rPr lang="en-US" sz="2400" spc="12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upstream</a:t>
            </a:r>
            <a:r>
              <a:rPr lang="en-US" sz="2400" spc="7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end</a:t>
            </a:r>
            <a:r>
              <a:rPr lang="en-US" sz="2400" spc="9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of: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i="1" dirty="0">
                <a:effectLst/>
                <a:ea typeface="Times New Roman" panose="02020603050405020304" pitchFamily="18" charset="0"/>
              </a:rPr>
              <a:t>first</a:t>
            </a:r>
            <a:r>
              <a:rPr lang="en-US" sz="2000" i="1" spc="-6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section</a:t>
            </a:r>
            <a:r>
              <a:rPr lang="en-US" sz="2000" i="1" spc="4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of</a:t>
            </a:r>
            <a:r>
              <a:rPr lang="en-US" sz="2000" i="1" spc="7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pipe</a:t>
            </a:r>
          </a:p>
          <a:p>
            <a:pPr marR="2574925"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i="1" dirty="0">
                <a:effectLst/>
                <a:ea typeface="Times New Roman" panose="02020603050405020304" pitchFamily="18" charset="0"/>
              </a:rPr>
              <a:t>each</a:t>
            </a:r>
            <a:r>
              <a:rPr lang="en-US" sz="2000" i="1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branch</a:t>
            </a:r>
            <a:r>
              <a:rPr lang="en-US" sz="2000" i="1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main (including</a:t>
            </a:r>
            <a:r>
              <a:rPr lang="en-US" sz="2000" i="1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hydrant leads)</a:t>
            </a:r>
            <a:r>
              <a:rPr lang="en-US" sz="2000" i="1" spc="-27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500</a:t>
            </a:r>
            <a:r>
              <a:rPr lang="en-US" sz="2000" i="1" spc="-6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foot</a:t>
            </a:r>
            <a:r>
              <a:rPr lang="en-US" sz="2000" i="1" spc="6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intervals</a:t>
            </a:r>
          </a:p>
          <a:p>
            <a:pPr marR="37496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Tape must</a:t>
            </a:r>
            <a:r>
              <a:rPr lang="en-US" sz="2400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be</a:t>
            </a:r>
            <a:r>
              <a:rPr lang="en-US" sz="2400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NSF 61 approved</a:t>
            </a:r>
            <a:r>
              <a:rPr lang="en-US" sz="2400" spc="5" dirty="0">
                <a:effectLst/>
                <a:ea typeface="Times New Roman" panose="02020603050405020304" pitchFamily="18" charset="0"/>
              </a:rPr>
              <a:t> </a:t>
            </a:r>
          </a:p>
          <a:p>
            <a:pPr marR="37496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Slowly</a:t>
            </a:r>
            <a:r>
              <a:rPr lang="en-US" sz="2400" spc="-2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fill</a:t>
            </a:r>
            <a:r>
              <a:rPr lang="en-US" sz="2400" spc="8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pipe</a:t>
            </a:r>
            <a:r>
              <a:rPr lang="en-US" sz="2400" spc="-1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and</a:t>
            </a:r>
            <a:r>
              <a:rPr lang="en-US" sz="2400" spc="1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wait</a:t>
            </a:r>
            <a:r>
              <a:rPr lang="en-US" sz="2400" spc="-1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24</a:t>
            </a:r>
            <a:r>
              <a:rPr lang="en-US" sz="2400" spc="13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hours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Detectable</a:t>
            </a:r>
            <a:r>
              <a:rPr lang="en-US" sz="2400" spc="2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Ch</a:t>
            </a:r>
            <a:r>
              <a:rPr lang="en-US" sz="2400" spc="3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residual</a:t>
            </a:r>
            <a:r>
              <a:rPr lang="en-US" sz="2400" spc="2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should</a:t>
            </a:r>
            <a:r>
              <a:rPr lang="en-US" sz="2400" spc="16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be</a:t>
            </a:r>
            <a:r>
              <a:rPr lang="en-US" sz="2400" spc="-3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obtained</a:t>
            </a:r>
            <a:r>
              <a:rPr lang="en-US" sz="2400" spc="1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after</a:t>
            </a:r>
            <a:r>
              <a:rPr lang="en-US" sz="2400" spc="-4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the</a:t>
            </a:r>
            <a:r>
              <a:rPr lang="en-US" sz="2400" spc="8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24</a:t>
            </a:r>
            <a:r>
              <a:rPr lang="en-US" sz="2400" spc="-1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hour</a:t>
            </a:r>
            <a:r>
              <a:rPr lang="en-US" sz="2400" spc="7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period</a:t>
            </a:r>
            <a:r>
              <a:rPr lang="en-US" sz="2400" spc="-290" dirty="0">
                <a:effectLst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Flush,</a:t>
            </a:r>
            <a:r>
              <a:rPr lang="en-US" sz="2400" spc="-2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then</a:t>
            </a:r>
            <a:r>
              <a:rPr lang="en-US" sz="2400" spc="-1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sample</a:t>
            </a:r>
            <a:r>
              <a:rPr lang="en-US" sz="2400" spc="-5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for</a:t>
            </a:r>
            <a:r>
              <a:rPr lang="en-US" sz="2400" spc="-4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coliform</a:t>
            </a:r>
            <a:r>
              <a:rPr lang="en-US" sz="2400" spc="17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bacteria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5C765-3BB3-4211-B1C4-CFE0F7A3166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039287-573B-4106-99E0-C429538C5613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9A59B0-F2E3-4D26-8D17-FA1D9FE8C7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121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89816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DB794-3967-4F89-AC80-42E847AC4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Slug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92AD6-7A99-4B01-9A40-AE8F3443C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5588"/>
            <a:ext cx="8512434" cy="5096457"/>
          </a:xfrm>
        </p:spPr>
        <p:txBody>
          <a:bodyPr>
            <a:normAutofit/>
          </a:bodyPr>
          <a:lstStyle/>
          <a:p>
            <a:pPr marL="0" marR="0" indent="0"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98463" marR="921385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Slowly</a:t>
            </a:r>
            <a:r>
              <a:rPr lang="en-US" sz="2400" spc="4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moving</a:t>
            </a:r>
            <a:r>
              <a:rPr lang="en-US" sz="2400" spc="7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slug</a:t>
            </a:r>
            <a:r>
              <a:rPr lang="en-US" sz="2400" spc="-2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400" spc="7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en-US" sz="2400" spc="4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dosed</a:t>
            </a:r>
            <a:r>
              <a:rPr lang="en-US" sz="2400" spc="6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2400" spc="-7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100 mg/I</a:t>
            </a:r>
            <a:r>
              <a:rPr lang="en-US" sz="2400" spc="-3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aseline="-250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lang="en-US" sz="2400" spc="-1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en-US" sz="2400" spc="4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400" spc="-4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n-US" sz="2400" spc="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98463" marR="921385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Slow rate ensures that all parts of main and appurtenances will be</a:t>
            </a:r>
            <a:r>
              <a:rPr lang="en-US" sz="2400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exposed to the Cl</a:t>
            </a:r>
            <a:r>
              <a:rPr lang="en-US" sz="2400" baseline="-25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spc="-32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98463" marR="921385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sz="12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2400" spc="7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en-US" sz="2400" spc="-2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2400" spc="15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sz="2400" spc="1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measured</a:t>
            </a:r>
            <a:r>
              <a:rPr lang="en-US" sz="2400" spc="4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sz="2400" spc="-4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regular</a:t>
            </a:r>
            <a:r>
              <a:rPr lang="en-US" sz="2400" spc="2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intervals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398463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Slug</a:t>
            </a:r>
            <a:r>
              <a:rPr lang="en-US" sz="2400" spc="10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of</a:t>
            </a:r>
            <a:r>
              <a:rPr lang="en-US" sz="2400" spc="7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Ch</a:t>
            </a:r>
            <a:r>
              <a:rPr lang="en-US" sz="2400" spc="-1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should</a:t>
            </a:r>
            <a:r>
              <a:rPr lang="en-US" sz="2400" spc="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never</a:t>
            </a:r>
            <a:r>
              <a:rPr lang="en-US" sz="2400" spc="6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go</a:t>
            </a:r>
            <a:r>
              <a:rPr lang="en-US" sz="2400" spc="24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below</a:t>
            </a:r>
            <a:r>
              <a:rPr lang="en-US" sz="2400" spc="6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50</a:t>
            </a:r>
            <a:r>
              <a:rPr lang="en-US" sz="2400" spc="9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mg/I</a:t>
            </a:r>
          </a:p>
          <a:p>
            <a:pPr marL="855663" lvl="1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i="1" dirty="0">
                <a:effectLst/>
                <a:ea typeface="Times New Roman" panose="02020603050405020304" pitchFamily="18" charset="0"/>
              </a:rPr>
              <a:t>If</a:t>
            </a:r>
            <a:r>
              <a:rPr lang="en-US" sz="2000" i="1" spc="10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Cl</a:t>
            </a:r>
            <a:r>
              <a:rPr lang="en-US" sz="1200" i="1" dirty="0">
                <a:effectLst/>
                <a:ea typeface="Times New Roman" panose="02020603050405020304" pitchFamily="18" charset="0"/>
              </a:rPr>
              <a:t>2</a:t>
            </a:r>
            <a:r>
              <a:rPr lang="en-US" sz="2000" i="1" spc="-1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drops</a:t>
            </a:r>
            <a:r>
              <a:rPr lang="en-US" sz="2000" i="1" spc="16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below</a:t>
            </a:r>
            <a:r>
              <a:rPr lang="en-US" sz="2000" i="1" spc="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SO</a:t>
            </a:r>
            <a:r>
              <a:rPr lang="en-US" sz="2000" i="1" spc="13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mg/l,</a:t>
            </a:r>
            <a:r>
              <a:rPr lang="en-US" sz="2000" i="1" spc="3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flow</a:t>
            </a:r>
            <a:r>
              <a:rPr lang="en-US" sz="2000" i="1" spc="10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must</a:t>
            </a:r>
            <a:r>
              <a:rPr lang="en-US" sz="2000" i="1" spc="13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be</a:t>
            </a:r>
            <a:r>
              <a:rPr lang="en-US" sz="2000" i="1" spc="4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stopped</a:t>
            </a:r>
            <a:r>
              <a:rPr lang="en-US" sz="2000" i="1" spc="12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and</a:t>
            </a:r>
            <a:r>
              <a:rPr lang="en-US" sz="2000" i="1" spc="8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feed</a:t>
            </a:r>
            <a:r>
              <a:rPr lang="en-US" sz="2000" i="1" spc="24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point</a:t>
            </a:r>
            <a:r>
              <a:rPr lang="en-US" sz="2000" i="1" spc="14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relocated</a:t>
            </a:r>
            <a:r>
              <a:rPr lang="en-US" sz="2000" i="1" spc="19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at</a:t>
            </a:r>
            <a:r>
              <a:rPr lang="en-US" sz="2000" i="1" spc="13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the</a:t>
            </a:r>
            <a:r>
              <a:rPr lang="en-US" sz="2000" i="1" spc="24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head</a:t>
            </a:r>
            <a:r>
              <a:rPr lang="en-US" sz="2000" i="1" spc="8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of</a:t>
            </a:r>
            <a:r>
              <a:rPr lang="en-US" sz="2000" i="1" spc="-27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the</a:t>
            </a:r>
            <a:r>
              <a:rPr lang="en-US" sz="2000" i="1" spc="2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slug</a:t>
            </a:r>
          </a:p>
          <a:p>
            <a:pPr marL="398463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Flush,</a:t>
            </a:r>
            <a:r>
              <a:rPr lang="en-US" sz="2400" spc="1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then</a:t>
            </a:r>
            <a:r>
              <a:rPr lang="en-US" sz="2400" spc="7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sample for</a:t>
            </a:r>
            <a:r>
              <a:rPr lang="en-US" sz="2400" spc="2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coliform</a:t>
            </a:r>
            <a:r>
              <a:rPr lang="en-US" sz="2400" spc="28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bacteria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AF643-2984-495C-ACC1-2204B82CE16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3E6C8D3-17BD-4CEF-A7BB-C034104658E5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038C93-2A1E-4E60-8489-037FF3478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122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47194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1F71-9618-4F67-9F28-68331D851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Bacteriological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1446D-D4A4-41D6-BC53-7DABCCBAF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690689"/>
            <a:ext cx="7886700" cy="4351338"/>
          </a:xfrm>
        </p:spPr>
        <p:txBody>
          <a:bodyPr>
            <a:normAutofit/>
          </a:bodyPr>
          <a:lstStyle/>
          <a:p>
            <a:pPr marL="690245" marR="374015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Primary means to demonstrate sanitary integrity of new main</a:t>
            </a:r>
            <a:r>
              <a:rPr lang="en-US" sz="2400" spc="5" dirty="0">
                <a:effectLst/>
                <a:ea typeface="Times New Roman" panose="02020603050405020304" pitchFamily="18" charset="0"/>
              </a:rPr>
              <a:t> </a:t>
            </a:r>
          </a:p>
          <a:p>
            <a:pPr marL="690245" marR="374015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Analyzed</a:t>
            </a:r>
            <a:r>
              <a:rPr lang="en-US" sz="2400" spc="1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for</a:t>
            </a:r>
            <a:r>
              <a:rPr lang="en-US" sz="2400" spc="-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Total</a:t>
            </a:r>
            <a:r>
              <a:rPr lang="en-US" sz="2400" spc="3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Coliform</a:t>
            </a:r>
          </a:p>
          <a:p>
            <a:pPr marL="1139190" marR="2135505" lvl="1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i="1" spc="-5" dirty="0">
                <a:effectLst/>
                <a:ea typeface="Times New Roman" panose="02020603050405020304" pitchFamily="18" charset="0"/>
              </a:rPr>
              <a:t>Sample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sites every 1,200 </a:t>
            </a:r>
            <a:r>
              <a:rPr lang="en-US" sz="20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ft,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plus:</a:t>
            </a:r>
            <a:r>
              <a:rPr lang="en-US" sz="2000" i="1" spc="-290" dirty="0">
                <a:effectLst/>
                <a:ea typeface="Times New Roman" panose="02020603050405020304" pitchFamily="18" charset="0"/>
              </a:rPr>
              <a:t> </a:t>
            </a:r>
          </a:p>
          <a:p>
            <a:pPr marL="1139190" marR="2135505" lvl="1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i="1" dirty="0">
                <a:effectLst/>
                <a:ea typeface="Times New Roman" panose="02020603050405020304" pitchFamily="18" charset="0"/>
              </a:rPr>
              <a:t>one from end of the pipe</a:t>
            </a:r>
            <a:r>
              <a:rPr lang="en-US" sz="2000" i="1" spc="5" dirty="0">
                <a:effectLst/>
                <a:ea typeface="Times New Roman" panose="02020603050405020304" pitchFamily="18" charset="0"/>
              </a:rPr>
              <a:t> </a:t>
            </a:r>
          </a:p>
          <a:p>
            <a:pPr marL="681990" marR="2135505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one</a:t>
            </a:r>
            <a:r>
              <a:rPr lang="en-US" sz="2400" spc="-2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from</a:t>
            </a:r>
            <a:r>
              <a:rPr lang="en-US" sz="2400" spc="7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each</a:t>
            </a:r>
            <a:r>
              <a:rPr lang="en-US" sz="2400" spc="11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branch</a:t>
            </a:r>
          </a:p>
          <a:p>
            <a:pPr marL="680085" marR="232918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Consecutive (2) SAFE samples</a:t>
            </a:r>
            <a:r>
              <a:rPr lang="en-US" sz="2400" spc="-275" dirty="0">
                <a:effectLst/>
                <a:ea typeface="Times New Roman" panose="02020603050405020304" pitchFamily="18" charset="0"/>
              </a:rPr>
              <a:t> </a:t>
            </a:r>
          </a:p>
          <a:p>
            <a:pPr marL="1137285" marR="2329180" lvl="1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i="1" dirty="0">
                <a:effectLst/>
                <a:ea typeface="Times New Roman" panose="02020603050405020304" pitchFamily="18" charset="0"/>
              </a:rPr>
              <a:t>24</a:t>
            </a:r>
            <a:r>
              <a:rPr lang="en-US" sz="2000" i="1" spc="9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hours</a:t>
            </a:r>
            <a:r>
              <a:rPr lang="en-US" sz="2000" i="1" spc="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apart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F4D37-1E2E-4148-A981-26D5B4FD2EE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99DD576-3CD7-4613-B7A2-02954A68D989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9A221D-654B-47E3-AE13-876808E52F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123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94063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9BCFC-EB0F-4B67-90E9-06E3C7AAB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Connection to Existing Mains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15822-D7BC-4E09-AD73-8B844002B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690689"/>
            <a:ext cx="7886700" cy="4351338"/>
          </a:xfrm>
        </p:spPr>
        <p:txBody>
          <a:bodyPr/>
          <a:lstStyle/>
          <a:p>
            <a:pPr marL="577215" indent="-285750">
              <a:lnSpc>
                <a:spcPct val="128000"/>
              </a:lnSpc>
              <a:spcBef>
                <a:spcPts val="0"/>
              </a:spcBef>
            </a:pPr>
            <a:r>
              <a:rPr lang="en-US" sz="2200" dirty="0">
                <a:effectLst/>
                <a:ea typeface="Times New Roman" panose="02020603050405020304" pitchFamily="18" charset="0"/>
              </a:rPr>
              <a:t>Mains</a:t>
            </a:r>
            <a:r>
              <a:rPr lang="en-US" sz="2200" spc="7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and</a:t>
            </a:r>
            <a:r>
              <a:rPr lang="en-US" sz="2200" spc="24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appurtenances</a:t>
            </a:r>
            <a:r>
              <a:rPr lang="en-US" sz="2200" spc="23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used</a:t>
            </a:r>
            <a:r>
              <a:rPr lang="en-US" sz="2200" spc="9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to</a:t>
            </a:r>
            <a:r>
              <a:rPr lang="en-US" sz="2200" spc="3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make</a:t>
            </a:r>
            <a:r>
              <a:rPr lang="en-US" sz="2200" spc="5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the</a:t>
            </a:r>
            <a:r>
              <a:rPr lang="en-US" sz="2200" spc="2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final</a:t>
            </a:r>
            <a:r>
              <a:rPr lang="en-US" sz="2200" spc="9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connection</a:t>
            </a:r>
            <a:r>
              <a:rPr lang="en-US" sz="2200" spc="18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to</a:t>
            </a:r>
            <a:r>
              <a:rPr lang="en-US" sz="2200" spc="16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existing</a:t>
            </a:r>
            <a:r>
              <a:rPr lang="en-US" sz="2200" spc="20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mains</a:t>
            </a:r>
            <a:r>
              <a:rPr lang="en-US" sz="2200" spc="17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must</a:t>
            </a:r>
            <a:r>
              <a:rPr lang="en-US" sz="2200" spc="16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be flushed,</a:t>
            </a:r>
            <a:r>
              <a:rPr lang="en-US" sz="2200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disinfected</a:t>
            </a:r>
            <a:r>
              <a:rPr lang="en-US" sz="2200" spc="9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and</a:t>
            </a:r>
            <a:r>
              <a:rPr lang="en-US" sz="2200" spc="12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sampled</a:t>
            </a:r>
          </a:p>
          <a:p>
            <a:pPr marL="577215" indent="-285750">
              <a:lnSpc>
                <a:spcPct val="128000"/>
              </a:lnSpc>
              <a:spcBef>
                <a:spcPts val="0"/>
              </a:spcBef>
            </a:pPr>
            <a:r>
              <a:rPr lang="en-US" sz="2200" dirty="0">
                <a:effectLst/>
                <a:ea typeface="Times New Roman" panose="02020603050405020304" pitchFamily="18" charset="0"/>
              </a:rPr>
              <a:t>Connections</a:t>
            </a:r>
            <a:r>
              <a:rPr lang="en-US" sz="2200" spc="17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less</a:t>
            </a:r>
            <a:r>
              <a:rPr lang="en-US" sz="2200" spc="3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one</a:t>
            </a:r>
            <a:r>
              <a:rPr lang="en-US" sz="2200" spc="9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pipe</a:t>
            </a:r>
            <a:r>
              <a:rPr lang="en-US" sz="2200" spc="11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length</a:t>
            </a:r>
            <a:r>
              <a:rPr lang="en-US" sz="2200" spc="15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(&lt;</a:t>
            </a:r>
            <a:r>
              <a:rPr lang="en-US" sz="2200" spc="23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20</a:t>
            </a:r>
            <a:r>
              <a:rPr lang="en-US" sz="2200" spc="-3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ft)</a:t>
            </a:r>
          </a:p>
          <a:p>
            <a:pPr marL="1034415" lvl="1" indent="-285750">
              <a:lnSpc>
                <a:spcPct val="128000"/>
              </a:lnSpc>
              <a:spcBef>
                <a:spcPts val="0"/>
              </a:spcBef>
            </a:pPr>
            <a:r>
              <a:rPr lang="en-US" sz="2000" i="1" dirty="0">
                <a:effectLst/>
                <a:ea typeface="Times New Roman" panose="02020603050405020304" pitchFamily="18" charset="0"/>
              </a:rPr>
              <a:t>May</a:t>
            </a:r>
            <a:r>
              <a:rPr lang="en-US" sz="2000" i="1" spc="17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be</a:t>
            </a:r>
            <a:r>
              <a:rPr lang="en-US" sz="2000" i="1" spc="10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sprayed</a:t>
            </a:r>
            <a:r>
              <a:rPr lang="en-US" sz="2000" i="1" spc="14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or</a:t>
            </a:r>
            <a:r>
              <a:rPr lang="en-US" sz="2000" i="1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swabbed</a:t>
            </a:r>
            <a:r>
              <a:rPr lang="en-US" sz="2000" i="1" spc="13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with</a:t>
            </a:r>
            <a:r>
              <a:rPr lang="en-US" sz="2000" i="1" spc="6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Cl2</a:t>
            </a:r>
            <a:r>
              <a:rPr lang="en-US" sz="2000" i="1" spc="1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solution</a:t>
            </a:r>
            <a:r>
              <a:rPr lang="en-US" sz="2000" i="1" spc="-275" dirty="0">
                <a:effectLst/>
                <a:ea typeface="Times New Roman" panose="02020603050405020304" pitchFamily="18" charset="0"/>
              </a:rPr>
              <a:t> </a:t>
            </a:r>
          </a:p>
          <a:p>
            <a:pPr marL="577215" indent="-285750">
              <a:lnSpc>
                <a:spcPct val="128000"/>
              </a:lnSpc>
              <a:spcBef>
                <a:spcPts val="0"/>
              </a:spcBef>
            </a:pPr>
            <a:r>
              <a:rPr lang="en-US" sz="2200" dirty="0">
                <a:effectLst/>
                <a:ea typeface="Times New Roman" panose="02020603050405020304" pitchFamily="18" charset="0"/>
              </a:rPr>
              <a:t>Connections</a:t>
            </a:r>
            <a:r>
              <a:rPr lang="en-US" sz="2200" spc="8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greater</a:t>
            </a:r>
            <a:r>
              <a:rPr lang="en-US" sz="2200" spc="-1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than</a:t>
            </a:r>
            <a:r>
              <a:rPr lang="en-US" sz="2200" spc="9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one</a:t>
            </a:r>
            <a:r>
              <a:rPr lang="en-US" sz="2200" spc="16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pipe</a:t>
            </a:r>
            <a:r>
              <a:rPr lang="en-US" sz="2200" spc="2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length(&gt;</a:t>
            </a:r>
            <a:r>
              <a:rPr lang="en-US" sz="2200" spc="2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20</a:t>
            </a:r>
            <a:r>
              <a:rPr lang="en-US" sz="2200" spc="-6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ft)</a:t>
            </a:r>
          </a:p>
          <a:p>
            <a:pPr marL="1034415" lvl="1" indent="-285750">
              <a:lnSpc>
                <a:spcPct val="128000"/>
              </a:lnSpc>
              <a:spcBef>
                <a:spcPts val="0"/>
              </a:spcBef>
            </a:pPr>
            <a:r>
              <a:rPr lang="en-US" sz="2000" i="1" spc="-5" dirty="0">
                <a:effectLst/>
                <a:ea typeface="Times New Roman" panose="02020603050405020304" pitchFamily="18" charset="0"/>
              </a:rPr>
              <a:t>Set</a:t>
            </a:r>
            <a:r>
              <a:rPr lang="en-US" sz="2000" i="1" spc="9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spc="-5" dirty="0">
                <a:effectLst/>
                <a:ea typeface="Times New Roman" panose="02020603050405020304" pitchFamily="18" charset="0"/>
              </a:rPr>
              <a:t>above</a:t>
            </a:r>
            <a:r>
              <a:rPr lang="en-US" sz="2000" i="1" spc="-2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spc="-5" dirty="0">
                <a:effectLst/>
                <a:ea typeface="Times New Roman" panose="02020603050405020304" pitchFamily="18" charset="0"/>
              </a:rPr>
              <a:t>grade</a:t>
            </a:r>
            <a:r>
              <a:rPr lang="en-US" sz="2000" i="1" spc="-7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spc="-5" dirty="0">
                <a:effectLst/>
                <a:ea typeface="Times New Roman" panose="02020603050405020304" pitchFamily="18" charset="0"/>
              </a:rPr>
              <a:t>and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spc="-5" dirty="0">
                <a:effectLst/>
                <a:ea typeface="Times New Roman" panose="02020603050405020304" pitchFamily="18" charset="0"/>
              </a:rPr>
              <a:t>disinfected</a:t>
            </a:r>
            <a:r>
              <a:rPr lang="en-US" sz="2000" i="1" spc="11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spc="-5" dirty="0">
                <a:effectLst/>
                <a:ea typeface="Times New Roman" panose="02020603050405020304" pitchFamily="18" charset="0"/>
              </a:rPr>
              <a:t>and</a:t>
            </a:r>
            <a:r>
              <a:rPr lang="en-US" sz="2000" i="1" spc="11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sampled</a:t>
            </a:r>
            <a:r>
              <a:rPr lang="en-US" sz="2000" i="1" spc="6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as</a:t>
            </a:r>
            <a:r>
              <a:rPr lang="en-US" sz="2000" i="1" spc="4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previously</a:t>
            </a:r>
            <a:r>
              <a:rPr lang="en-US" sz="2000" i="1" spc="2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discussed</a:t>
            </a:r>
          </a:p>
          <a:p>
            <a:pPr marL="1034415" lvl="1" indent="-285750">
              <a:lnSpc>
                <a:spcPct val="128000"/>
              </a:lnSpc>
              <a:spcBef>
                <a:spcPts val="0"/>
              </a:spcBef>
            </a:pPr>
            <a:r>
              <a:rPr lang="en-US" sz="2000" i="1" dirty="0">
                <a:effectLst/>
                <a:ea typeface="Times New Roman" panose="02020603050405020304" pitchFamily="18" charset="0"/>
              </a:rPr>
              <a:t>After</a:t>
            </a:r>
            <a:r>
              <a:rPr lang="en-US" sz="2000" i="1" spc="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safe</a:t>
            </a:r>
            <a:r>
              <a:rPr lang="en-US" sz="2000" i="1" spc="-2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samples</a:t>
            </a:r>
            <a:r>
              <a:rPr lang="en-US" sz="2000" i="1" spc="14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have</a:t>
            </a:r>
            <a:r>
              <a:rPr lang="en-US" sz="2000" i="1" spc="13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been</a:t>
            </a:r>
            <a:r>
              <a:rPr lang="en-US" sz="2000" i="1" spc="13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obtained,</a:t>
            </a:r>
            <a:r>
              <a:rPr lang="en-US" sz="2000" i="1" spc="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pipe</a:t>
            </a:r>
            <a:r>
              <a:rPr lang="en-US" sz="2000" i="1" spc="7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can</a:t>
            </a:r>
            <a:r>
              <a:rPr lang="en-US" sz="2000" i="1" spc="21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be</a:t>
            </a:r>
            <a:r>
              <a:rPr lang="en-US" sz="2000" i="1" spc="15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used</a:t>
            </a:r>
            <a:r>
              <a:rPr lang="en-US" sz="2000" i="1" spc="16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to</a:t>
            </a:r>
            <a:r>
              <a:rPr lang="en-US" sz="2000" i="1" spc="17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connect</a:t>
            </a:r>
            <a:r>
              <a:rPr lang="en-US" sz="2000" i="1" spc="20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new</a:t>
            </a:r>
            <a:r>
              <a:rPr lang="en-US" sz="2000" i="1" spc="1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main</a:t>
            </a:r>
            <a:r>
              <a:rPr lang="en-US" sz="2000" i="1" spc="1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to</a:t>
            </a:r>
            <a:r>
              <a:rPr lang="en-US" sz="2000" i="1" spc="23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active</a:t>
            </a:r>
            <a:r>
              <a:rPr lang="en-US" sz="2000" i="1" spc="-27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distribution</a:t>
            </a:r>
            <a:r>
              <a:rPr lang="en-US" sz="2000" i="1" spc="10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effectLst/>
                <a:ea typeface="Times New Roman" panose="02020603050405020304" pitchFamily="18" charset="0"/>
              </a:rPr>
              <a:t>system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A232E-05FD-4DDD-89A8-750CE9A270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24E6E79-3241-4800-87E5-C9DEE3E2EACD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6497D0-AD8B-4ED5-BE90-087700361F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124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3451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DB62E-0A82-4027-8970-A93C390CD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499A7-8C7F-42F8-9548-C9870E56D7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D22D02E-CDFB-433A-878E-FA9090200B78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CBD028-F970-43B7-A3BB-FCACB671B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125</a:t>
            </a:fld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B8371C2-8A21-4145-BC78-427AFBC43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309315"/>
              </p:ext>
            </p:extLst>
          </p:nvPr>
        </p:nvGraphicFramePr>
        <p:xfrm>
          <a:off x="778814" y="2018471"/>
          <a:ext cx="7586371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51695">
                  <a:extLst>
                    <a:ext uri="{9D8B030D-6E8A-4147-A177-3AD203B41FA5}">
                      <a16:colId xmlns:a16="http://schemas.microsoft.com/office/drawing/2014/main" val="3147265722"/>
                    </a:ext>
                  </a:extLst>
                </a:gridCol>
                <a:gridCol w="4534676">
                  <a:extLst>
                    <a:ext uri="{9D8B030D-6E8A-4147-A177-3AD203B41FA5}">
                      <a16:colId xmlns:a16="http://schemas.microsoft.com/office/drawing/2014/main" val="24263106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u="heavy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Misrepresentation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heavy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Falsification</a:t>
                      </a:r>
                      <a:endParaRPr lang="en-US" sz="2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153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Sample</a:t>
                      </a:r>
                      <a:r>
                        <a:rPr lang="en-US" sz="2400" spc="-6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collection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Own</a:t>
                      </a:r>
                      <a:r>
                        <a:rPr lang="en-US" sz="2400" spc="-15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education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Knowingly</a:t>
                      </a:r>
                      <a:r>
                        <a:rPr lang="en-US" sz="2400" spc="9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falsifying</a:t>
                      </a:r>
                      <a:r>
                        <a:rPr lang="en-US" sz="2400" spc="13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sampling</a:t>
                      </a:r>
                      <a:r>
                        <a:rPr lang="en-US" sz="2400" spc="15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data</a:t>
                      </a:r>
                      <a:r>
                        <a:rPr lang="en-US" sz="2400" spc="55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or</a:t>
                      </a:r>
                      <a:r>
                        <a:rPr lang="en-US" sz="2400" spc="15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498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Own</a:t>
                      </a:r>
                      <a:r>
                        <a:rPr lang="en-US" sz="2400" spc="55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certification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Lying</a:t>
                      </a:r>
                      <a:r>
                        <a:rPr lang="en-US" sz="2400" spc="5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on</a:t>
                      </a:r>
                      <a:r>
                        <a:rPr lang="en-US" sz="2400" spc="14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your</a:t>
                      </a:r>
                      <a:r>
                        <a:rPr lang="en-US" sz="2400" spc="-25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certification</a:t>
                      </a:r>
                      <a:r>
                        <a:rPr lang="en-US" sz="2400" spc="6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application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695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4084568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A0A04-89D6-4500-8EB1-78167005F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Public Water Systems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D208E-9E25-4AE3-9966-08157AF5F84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CAB526B-3747-4FC5-8231-C891D72AEA21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7A0EDF-6044-4076-83CA-932FF67D5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126</a:t>
            </a:fld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E1BAD1C-31D7-4F53-A4CA-F36AFC8436F0}"/>
              </a:ext>
            </a:extLst>
          </p:cNvPr>
          <p:cNvGraphicFramePr>
            <a:graphicFrameLocks noGrp="1"/>
          </p:cNvGraphicFramePr>
          <p:nvPr/>
        </p:nvGraphicFramePr>
        <p:xfrm>
          <a:off x="945599" y="1832495"/>
          <a:ext cx="7252802" cy="39237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5794">
                  <a:extLst>
                    <a:ext uri="{9D8B030D-6E8A-4147-A177-3AD203B41FA5}">
                      <a16:colId xmlns:a16="http://schemas.microsoft.com/office/drawing/2014/main" val="1856027328"/>
                    </a:ext>
                  </a:extLst>
                </a:gridCol>
                <a:gridCol w="729582">
                  <a:extLst>
                    <a:ext uri="{9D8B030D-6E8A-4147-A177-3AD203B41FA5}">
                      <a16:colId xmlns:a16="http://schemas.microsoft.com/office/drawing/2014/main" val="4063375888"/>
                    </a:ext>
                  </a:extLst>
                </a:gridCol>
                <a:gridCol w="1278854">
                  <a:extLst>
                    <a:ext uri="{9D8B030D-6E8A-4147-A177-3AD203B41FA5}">
                      <a16:colId xmlns:a16="http://schemas.microsoft.com/office/drawing/2014/main" val="1876147233"/>
                    </a:ext>
                  </a:extLst>
                </a:gridCol>
                <a:gridCol w="2258008">
                  <a:extLst>
                    <a:ext uri="{9D8B030D-6E8A-4147-A177-3AD203B41FA5}">
                      <a16:colId xmlns:a16="http://schemas.microsoft.com/office/drawing/2014/main" val="2192006848"/>
                    </a:ext>
                  </a:extLst>
                </a:gridCol>
                <a:gridCol w="2640564">
                  <a:extLst>
                    <a:ext uri="{9D8B030D-6E8A-4147-A177-3AD203B41FA5}">
                      <a16:colId xmlns:a16="http://schemas.microsoft.com/office/drawing/2014/main" val="3185596016"/>
                    </a:ext>
                  </a:extLst>
                </a:gridCol>
              </a:tblGrid>
              <a:tr h="1527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CLASSIFICATION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DESCRIPTION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EXAMPLES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44124"/>
                  </a:ext>
                </a:extLst>
              </a:tr>
              <a:tr h="684262"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Public Water System</a:t>
                      </a:r>
                    </a:p>
                  </a:txBody>
                  <a:tcPr vert="vert270"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Type I Community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Provides year-round service to ≥ 15 living units OR to ≥ 25 residents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Municipalities, subdivisions, apartments, condominiums, nursing homes, manufactured housing communities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3720272"/>
                  </a:ext>
                </a:extLst>
              </a:tr>
              <a:tr h="71913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Type II Noncommunity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Nontransient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Serves ≥ 25 of the SAME individuals on an average daily basis for &gt; 6 months per year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Places of employment, schools, day-care centers, bottled water sources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5526401"/>
                  </a:ext>
                </a:extLst>
              </a:tr>
              <a:tr h="7633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Transient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Serves ≥ 25 individuals or ≥ 15 service connections on an average daily basis for ≥ 60 days per 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Hotels, restaurants, campgrounds, churches, highway rest stops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5814473"/>
                  </a:ext>
                </a:extLst>
              </a:tr>
              <a:tr h="91864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Type III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Public water system that is not a Type I or Type 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Subdivisions, apartments, condominiums, duplexes, with 2-14 living units, facilities serving &lt; 25 individuals or open &lt; 60 days per year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240371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Private Water System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Serves a single living 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Single family home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07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692804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1D2A704-6A40-7BE9-8BB6-765B993AA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967" y="2563318"/>
            <a:ext cx="7255239" cy="38599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FDB62E-0A82-4027-8970-A93C390CD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RTCR Repeat Monitoring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499A7-8C7F-42F8-9548-C9870E56D7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D22D02E-CDFB-433A-878E-FA9090200B78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CBD028-F970-43B7-A3BB-FCACB671B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127</a:t>
            </a:fld>
            <a:endParaRPr lang="en-US" dirty="0"/>
          </a:p>
        </p:txBody>
      </p:sp>
      <p:sp>
        <p:nvSpPr>
          <p:cNvPr id="28" name="object 47">
            <a:extLst>
              <a:ext uri="{FF2B5EF4-FFF2-40B4-BE49-F238E27FC236}">
                <a16:creationId xmlns:a16="http://schemas.microsoft.com/office/drawing/2014/main" id="{81871E56-508C-DD6A-619C-414AACB33D1E}"/>
              </a:ext>
            </a:extLst>
          </p:cNvPr>
          <p:cNvSpPr txBox="1"/>
          <p:nvPr/>
        </p:nvSpPr>
        <p:spPr>
          <a:xfrm>
            <a:off x="732492" y="1688621"/>
            <a:ext cx="716072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cs typeface="Arial"/>
              </a:rPr>
              <a:t>For</a:t>
            </a:r>
            <a:r>
              <a:rPr sz="2400" spc="140" dirty="0">
                <a:cs typeface="Arial"/>
              </a:rPr>
              <a:t> </a:t>
            </a:r>
            <a:r>
              <a:rPr sz="2400" b="1" u="heavy" dirty="0">
                <a:uFill>
                  <a:solidFill>
                    <a:srgbClr val="464644"/>
                  </a:solidFill>
                </a:uFill>
                <a:cs typeface="Arial"/>
              </a:rPr>
              <a:t>every</a:t>
            </a:r>
            <a:r>
              <a:rPr sz="2400" b="1" spc="145" dirty="0">
                <a:cs typeface="Arial"/>
              </a:rPr>
              <a:t> </a:t>
            </a:r>
            <a:r>
              <a:rPr sz="2400" dirty="0">
                <a:cs typeface="Arial"/>
              </a:rPr>
              <a:t>positive</a:t>
            </a:r>
            <a:r>
              <a:rPr sz="2400" spc="85" dirty="0">
                <a:cs typeface="Arial"/>
              </a:rPr>
              <a:t> </a:t>
            </a:r>
            <a:r>
              <a:rPr sz="2400" b="1" dirty="0">
                <a:cs typeface="Arial"/>
              </a:rPr>
              <a:t>routine</a:t>
            </a:r>
            <a:r>
              <a:rPr sz="2400" b="1" spc="75" dirty="0">
                <a:cs typeface="Arial"/>
              </a:rPr>
              <a:t> </a:t>
            </a:r>
            <a:r>
              <a:rPr sz="2400" b="1" dirty="0">
                <a:cs typeface="Arial"/>
              </a:rPr>
              <a:t>compliance</a:t>
            </a:r>
            <a:r>
              <a:rPr sz="2400" b="1" spc="100" dirty="0">
                <a:cs typeface="Arial"/>
              </a:rPr>
              <a:t> </a:t>
            </a:r>
            <a:r>
              <a:rPr sz="2400" spc="-10" dirty="0">
                <a:cs typeface="Arial"/>
              </a:rPr>
              <a:t>sample</a:t>
            </a:r>
            <a:r>
              <a:rPr lang="en-US" sz="2400" spc="-10" dirty="0">
                <a:cs typeface="Arial"/>
              </a:rPr>
              <a:t>:</a:t>
            </a:r>
            <a:endParaRPr sz="2400" dirty="0">
              <a:cs typeface="Arial"/>
            </a:endParaRPr>
          </a:p>
        </p:txBody>
      </p:sp>
      <p:sp>
        <p:nvSpPr>
          <p:cNvPr id="29" name="object 48">
            <a:extLst>
              <a:ext uri="{FF2B5EF4-FFF2-40B4-BE49-F238E27FC236}">
                <a16:creationId xmlns:a16="http://schemas.microsoft.com/office/drawing/2014/main" id="{54F12A60-04D1-EF97-04E1-BAC78D5AC2EE}"/>
              </a:ext>
            </a:extLst>
          </p:cNvPr>
          <p:cNvSpPr txBox="1"/>
          <p:nvPr/>
        </p:nvSpPr>
        <p:spPr>
          <a:xfrm>
            <a:off x="955160" y="2360792"/>
            <a:ext cx="6616072" cy="1256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80"/>
              </a:lnSpc>
              <a:spcBef>
                <a:spcPts val="100"/>
              </a:spcBef>
            </a:pPr>
            <a:r>
              <a:rPr sz="2400" dirty="0">
                <a:cs typeface="Arial"/>
              </a:rPr>
              <a:t>3</a:t>
            </a:r>
            <a:r>
              <a:rPr sz="2400" spc="75" dirty="0">
                <a:cs typeface="Arial"/>
              </a:rPr>
              <a:t> </a:t>
            </a:r>
            <a:r>
              <a:rPr sz="2400" dirty="0">
                <a:cs typeface="Arial"/>
              </a:rPr>
              <a:t>repeat</a:t>
            </a:r>
            <a:r>
              <a:rPr sz="2400" spc="140" dirty="0">
                <a:cs typeface="Arial"/>
              </a:rPr>
              <a:t> </a:t>
            </a:r>
            <a:r>
              <a:rPr sz="2400" dirty="0">
                <a:cs typeface="Arial"/>
              </a:rPr>
              <a:t>samples</a:t>
            </a:r>
            <a:r>
              <a:rPr sz="2400" spc="-80" dirty="0">
                <a:cs typeface="Arial"/>
              </a:rPr>
              <a:t> </a:t>
            </a:r>
            <a:r>
              <a:rPr sz="2400" dirty="0">
                <a:cs typeface="Arial"/>
              </a:rPr>
              <a:t>required</a:t>
            </a:r>
            <a:r>
              <a:rPr sz="2400" spc="114" dirty="0">
                <a:cs typeface="Arial"/>
              </a:rPr>
              <a:t> </a:t>
            </a:r>
            <a:r>
              <a:rPr sz="2400" dirty="0">
                <a:cs typeface="Arial"/>
              </a:rPr>
              <a:t>(within</a:t>
            </a:r>
            <a:r>
              <a:rPr sz="2400" spc="110" dirty="0">
                <a:cs typeface="Arial"/>
              </a:rPr>
              <a:t> </a:t>
            </a:r>
            <a:r>
              <a:rPr sz="2400" dirty="0">
                <a:cs typeface="Arial"/>
              </a:rPr>
              <a:t>24</a:t>
            </a:r>
            <a:r>
              <a:rPr sz="2400" spc="60" dirty="0">
                <a:cs typeface="Arial"/>
              </a:rPr>
              <a:t> </a:t>
            </a:r>
            <a:r>
              <a:rPr sz="2400" dirty="0">
                <a:cs typeface="Arial"/>
              </a:rPr>
              <a:t>hours</a:t>
            </a:r>
            <a:r>
              <a:rPr lang="en-US" sz="2400" dirty="0">
                <a:cs typeface="Arial"/>
              </a:rPr>
              <a:t>)</a:t>
            </a:r>
            <a:endParaRPr sz="2400" dirty="0">
              <a:cs typeface="Times New Roman"/>
            </a:endParaRPr>
          </a:p>
          <a:p>
            <a:pPr marL="1116965" lvl="1" indent="-457200">
              <a:buFont typeface="+mj-lt"/>
              <a:buAutoNum type="arabicPeriod"/>
              <a:tabLst>
                <a:tab pos="434340" algn="l"/>
                <a:tab pos="1450340" algn="l"/>
              </a:tabLst>
            </a:pPr>
            <a:r>
              <a:rPr sz="2000" dirty="0">
                <a:cs typeface="Arial"/>
              </a:rPr>
              <a:t>Original</a:t>
            </a:r>
            <a:r>
              <a:rPr sz="2000" spc="5" dirty="0">
                <a:cs typeface="Arial"/>
              </a:rPr>
              <a:t> </a:t>
            </a:r>
            <a:r>
              <a:rPr sz="2000" spc="-10" dirty="0">
                <a:cs typeface="Arial"/>
              </a:rPr>
              <a:t>location</a:t>
            </a:r>
            <a:r>
              <a:rPr sz="2000" dirty="0">
                <a:cs typeface="Arial"/>
              </a:rPr>
              <a:t>	</a:t>
            </a:r>
            <a:endParaRPr lang="en-US" sz="2000" dirty="0">
              <a:cs typeface="Arial"/>
            </a:endParaRPr>
          </a:p>
          <a:p>
            <a:pPr marL="1116965" lvl="1" indent="-457200">
              <a:buFont typeface="+mj-lt"/>
              <a:buAutoNum type="arabicPeriod"/>
              <a:tabLst>
                <a:tab pos="434340" algn="l"/>
                <a:tab pos="1450340" algn="l"/>
              </a:tabLst>
            </a:pPr>
            <a:r>
              <a:rPr sz="2000" dirty="0">
                <a:cs typeface="Arial"/>
              </a:rPr>
              <a:t>Upstream</a:t>
            </a:r>
            <a:r>
              <a:rPr sz="2000" spc="10" dirty="0">
                <a:cs typeface="Arial"/>
              </a:rPr>
              <a:t> </a:t>
            </a:r>
            <a:r>
              <a:rPr lang="en-US" sz="2000" dirty="0">
                <a:cs typeface="Arial"/>
              </a:rPr>
              <a:t>(within</a:t>
            </a:r>
            <a:r>
              <a:rPr lang="en-US" sz="2000" spc="25" dirty="0">
                <a:cs typeface="Arial"/>
              </a:rPr>
              <a:t> </a:t>
            </a:r>
            <a:r>
              <a:rPr lang="en-US" sz="2000" dirty="0">
                <a:cs typeface="Arial"/>
              </a:rPr>
              <a:t>5</a:t>
            </a:r>
            <a:r>
              <a:rPr lang="en-US" sz="2000" spc="-5" dirty="0">
                <a:cs typeface="Arial"/>
              </a:rPr>
              <a:t> </a:t>
            </a:r>
            <a:r>
              <a:rPr lang="en-US" sz="2000" dirty="0">
                <a:cs typeface="Arial"/>
              </a:rPr>
              <a:t>service</a:t>
            </a:r>
            <a:r>
              <a:rPr lang="en-US" sz="2000" spc="30" dirty="0">
                <a:cs typeface="Arial"/>
              </a:rPr>
              <a:t> </a:t>
            </a:r>
            <a:r>
              <a:rPr lang="en-US" sz="2000" spc="-10" dirty="0">
                <a:cs typeface="Arial"/>
              </a:rPr>
              <a:t>connections)</a:t>
            </a:r>
          </a:p>
          <a:p>
            <a:pPr marL="1116965" lvl="1" indent="-457200">
              <a:buFont typeface="+mj-lt"/>
              <a:buAutoNum type="arabicPeriod"/>
              <a:tabLst>
                <a:tab pos="434340" algn="l"/>
                <a:tab pos="1450340" algn="l"/>
              </a:tabLst>
            </a:pPr>
            <a:r>
              <a:rPr sz="2000" dirty="0">
                <a:cs typeface="Arial"/>
              </a:rPr>
              <a:t>Downstream</a:t>
            </a:r>
            <a:r>
              <a:rPr sz="2000" spc="80" dirty="0">
                <a:cs typeface="Arial"/>
              </a:rPr>
              <a:t> </a:t>
            </a:r>
            <a:r>
              <a:rPr sz="2000" dirty="0">
                <a:cs typeface="Arial"/>
              </a:rPr>
              <a:t>(within</a:t>
            </a:r>
            <a:r>
              <a:rPr sz="2000" spc="25" dirty="0">
                <a:cs typeface="Arial"/>
              </a:rPr>
              <a:t> </a:t>
            </a:r>
            <a:r>
              <a:rPr sz="2000" dirty="0">
                <a:cs typeface="Arial"/>
              </a:rPr>
              <a:t>5</a:t>
            </a:r>
            <a:r>
              <a:rPr sz="2000" spc="-5" dirty="0">
                <a:cs typeface="Arial"/>
              </a:rPr>
              <a:t> </a:t>
            </a:r>
            <a:r>
              <a:rPr sz="2000" dirty="0">
                <a:cs typeface="Arial"/>
              </a:rPr>
              <a:t>service</a:t>
            </a:r>
            <a:r>
              <a:rPr sz="2000" spc="30" dirty="0">
                <a:cs typeface="Arial"/>
              </a:rPr>
              <a:t> </a:t>
            </a:r>
            <a:r>
              <a:rPr sz="2000" spc="-10" dirty="0">
                <a:cs typeface="Arial"/>
              </a:rPr>
              <a:t>connections)</a:t>
            </a:r>
            <a:endParaRPr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97392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DB62E-0A82-4027-8970-A93C390CD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System Layouts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499A7-8C7F-42F8-9548-C9870E56D7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D22D02E-CDFB-433A-878E-FA9090200B78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CBD028-F970-43B7-A3BB-FCACB671B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128</a:t>
            </a:fld>
            <a:endParaRPr lang="en-US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E7A0AA32-C318-8F8C-4C7C-DAD1DC758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12" y="1370456"/>
            <a:ext cx="8313039" cy="50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8541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DB62E-0A82-4027-8970-A93C390CD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Watermain Installation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499A7-8C7F-42F8-9548-C9870E56D7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D22D02E-CDFB-433A-878E-FA9090200B78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CBD028-F970-43B7-A3BB-FCACB671B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129</a:t>
            </a:fld>
            <a:endParaRPr lang="en-US" dirty="0"/>
          </a:p>
        </p:txBody>
      </p:sp>
      <p:sp>
        <p:nvSpPr>
          <p:cNvPr id="23" name="object 34">
            <a:extLst>
              <a:ext uri="{FF2B5EF4-FFF2-40B4-BE49-F238E27FC236}">
                <a16:creationId xmlns:a16="http://schemas.microsoft.com/office/drawing/2014/main" id="{62A6E55D-6AF4-5A07-93E2-A5D6237C868B}"/>
              </a:ext>
            </a:extLst>
          </p:cNvPr>
          <p:cNvSpPr txBox="1"/>
          <p:nvPr/>
        </p:nvSpPr>
        <p:spPr>
          <a:xfrm>
            <a:off x="724609" y="1681129"/>
            <a:ext cx="7952665" cy="43678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2000" dirty="0">
                <a:cs typeface="Arial"/>
              </a:rPr>
              <a:t>Preparation,</a:t>
            </a:r>
            <a:r>
              <a:rPr sz="2000" spc="145" dirty="0">
                <a:cs typeface="Arial"/>
              </a:rPr>
              <a:t> </a:t>
            </a:r>
            <a:r>
              <a:rPr sz="2000" dirty="0">
                <a:cs typeface="Arial"/>
              </a:rPr>
              <a:t>Excavation</a:t>
            </a:r>
            <a:r>
              <a:rPr sz="2000" spc="200" dirty="0">
                <a:cs typeface="Arial"/>
              </a:rPr>
              <a:t> </a:t>
            </a:r>
            <a:r>
              <a:rPr sz="2000" dirty="0">
                <a:cs typeface="Arial"/>
              </a:rPr>
              <a:t>&amp;</a:t>
            </a:r>
            <a:r>
              <a:rPr sz="2000" spc="220" dirty="0">
                <a:cs typeface="Arial"/>
              </a:rPr>
              <a:t> </a:t>
            </a:r>
            <a:r>
              <a:rPr sz="2000" dirty="0">
                <a:cs typeface="Arial"/>
              </a:rPr>
              <a:t>Laying</a:t>
            </a:r>
            <a:r>
              <a:rPr sz="2000" spc="140" dirty="0">
                <a:cs typeface="Arial"/>
              </a:rPr>
              <a:t> </a:t>
            </a:r>
            <a:r>
              <a:rPr sz="2000" spc="-20" dirty="0">
                <a:cs typeface="Arial"/>
              </a:rPr>
              <a:t>Pipe</a:t>
            </a:r>
            <a:endParaRPr lang="en-US" sz="2000" spc="-20" dirty="0">
              <a:cs typeface="Arial"/>
            </a:endParaRPr>
          </a:p>
          <a:p>
            <a:pPr marL="3556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cs typeface="Arial"/>
              </a:rPr>
              <a:t>Gasket</a:t>
            </a:r>
            <a:r>
              <a:rPr lang="en-US" sz="2000" spc="110" dirty="0">
                <a:cs typeface="Arial"/>
              </a:rPr>
              <a:t> </a:t>
            </a:r>
            <a:r>
              <a:rPr lang="en-US" sz="2000" dirty="0">
                <a:cs typeface="Arial"/>
              </a:rPr>
              <a:t>lube</a:t>
            </a:r>
            <a:r>
              <a:rPr lang="en-US" sz="2000" spc="-50" dirty="0">
                <a:cs typeface="Arial"/>
              </a:rPr>
              <a:t> </a:t>
            </a:r>
            <a:r>
              <a:rPr lang="en-US" sz="2000" dirty="0">
                <a:cs typeface="Arial"/>
              </a:rPr>
              <a:t>-</a:t>
            </a:r>
            <a:r>
              <a:rPr lang="en-US" sz="2000" spc="330" dirty="0">
                <a:cs typeface="Arial"/>
              </a:rPr>
              <a:t> </a:t>
            </a:r>
            <a:r>
              <a:rPr lang="en-US" sz="2000" dirty="0">
                <a:cs typeface="Arial"/>
              </a:rPr>
              <a:t>oh</a:t>
            </a:r>
            <a:r>
              <a:rPr lang="en-US" sz="2000" spc="10" dirty="0">
                <a:cs typeface="Arial"/>
              </a:rPr>
              <a:t> </a:t>
            </a:r>
            <a:r>
              <a:rPr lang="en-US" sz="2000" dirty="0">
                <a:cs typeface="Arial"/>
              </a:rPr>
              <a:t>so</a:t>
            </a:r>
            <a:r>
              <a:rPr lang="en-US" sz="2000" spc="55" dirty="0">
                <a:cs typeface="Arial"/>
              </a:rPr>
              <a:t> </a:t>
            </a:r>
            <a:r>
              <a:rPr lang="en-US" sz="2000" spc="65" dirty="0">
                <a:cs typeface="Arial"/>
              </a:rPr>
              <a:t>important(short</a:t>
            </a:r>
            <a:r>
              <a:rPr lang="en-US" sz="2000" dirty="0">
                <a:cs typeface="Arial"/>
              </a:rPr>
              <a:t> </a:t>
            </a:r>
            <a:r>
              <a:rPr lang="en-US" sz="2000" spc="45" dirty="0">
                <a:cs typeface="Arial"/>
              </a:rPr>
              <a:t>term)</a:t>
            </a:r>
          </a:p>
          <a:p>
            <a:pPr marL="355600" marR="18288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cs typeface="Arial"/>
              </a:rPr>
              <a:t>Pipe</a:t>
            </a:r>
            <a:r>
              <a:rPr lang="en-US" sz="2000" spc="80" dirty="0">
                <a:cs typeface="Arial"/>
              </a:rPr>
              <a:t> </a:t>
            </a:r>
            <a:r>
              <a:rPr lang="en-US" sz="2000" spc="60" dirty="0">
                <a:cs typeface="Arial"/>
              </a:rPr>
              <a:t>bedding-</a:t>
            </a:r>
            <a:r>
              <a:rPr lang="en-US" sz="2000" spc="400" dirty="0">
                <a:cs typeface="Arial"/>
              </a:rPr>
              <a:t> </a:t>
            </a:r>
            <a:r>
              <a:rPr lang="en-US" sz="2000" dirty="0">
                <a:cs typeface="Arial"/>
              </a:rPr>
              <a:t>oh</a:t>
            </a:r>
            <a:r>
              <a:rPr lang="en-US" sz="2000" spc="45" dirty="0">
                <a:cs typeface="Arial"/>
              </a:rPr>
              <a:t> </a:t>
            </a:r>
            <a:r>
              <a:rPr lang="en-US" sz="2000" dirty="0">
                <a:cs typeface="Arial"/>
              </a:rPr>
              <a:t>so</a:t>
            </a:r>
            <a:r>
              <a:rPr lang="en-US" sz="2000" spc="65" dirty="0">
                <a:cs typeface="Arial"/>
              </a:rPr>
              <a:t> </a:t>
            </a:r>
            <a:r>
              <a:rPr lang="en-US" sz="2000" spc="60" dirty="0">
                <a:cs typeface="Arial"/>
              </a:rPr>
              <a:t>important</a:t>
            </a:r>
            <a:r>
              <a:rPr lang="en-US" sz="2000" spc="185" dirty="0">
                <a:cs typeface="Arial"/>
              </a:rPr>
              <a:t> </a:t>
            </a:r>
            <a:r>
              <a:rPr lang="en-US" sz="2000" dirty="0">
                <a:cs typeface="Arial"/>
              </a:rPr>
              <a:t>(long</a:t>
            </a:r>
            <a:r>
              <a:rPr lang="en-US" sz="2000" spc="-5" dirty="0">
                <a:cs typeface="Arial"/>
              </a:rPr>
              <a:t> </a:t>
            </a:r>
            <a:r>
              <a:rPr lang="en-US" sz="2000" spc="45" dirty="0">
                <a:cs typeface="Arial"/>
              </a:rPr>
              <a:t>term) </a:t>
            </a:r>
          </a:p>
          <a:p>
            <a:pPr marL="355600" marR="18288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cs typeface="Arial"/>
              </a:rPr>
              <a:t>Separation</a:t>
            </a:r>
            <a:r>
              <a:rPr lang="en-US" sz="2000" spc="65" dirty="0">
                <a:cs typeface="Arial"/>
              </a:rPr>
              <a:t> </a:t>
            </a:r>
            <a:r>
              <a:rPr lang="en-US" sz="2000" dirty="0">
                <a:cs typeface="Arial"/>
              </a:rPr>
              <a:t>-</a:t>
            </a:r>
            <a:r>
              <a:rPr lang="en-US" sz="2000" spc="434" dirty="0">
                <a:cs typeface="Arial"/>
              </a:rPr>
              <a:t> </a:t>
            </a:r>
            <a:r>
              <a:rPr lang="en-US" sz="2000" dirty="0">
                <a:cs typeface="Arial"/>
              </a:rPr>
              <a:t>physical</a:t>
            </a:r>
            <a:r>
              <a:rPr lang="en-US" sz="2000" spc="155" dirty="0">
                <a:cs typeface="Arial"/>
              </a:rPr>
              <a:t> </a:t>
            </a:r>
            <a:r>
              <a:rPr lang="en-US" sz="2000" dirty="0">
                <a:cs typeface="Times New Roman"/>
              </a:rPr>
              <a:t>&amp;</a:t>
            </a:r>
            <a:r>
              <a:rPr lang="en-US" sz="2000" spc="95" dirty="0">
                <a:cs typeface="Times New Roman"/>
              </a:rPr>
              <a:t> </a:t>
            </a:r>
            <a:r>
              <a:rPr lang="en-US" sz="2000" dirty="0">
                <a:cs typeface="Arial"/>
              </a:rPr>
              <a:t>sanitary</a:t>
            </a:r>
            <a:r>
              <a:rPr lang="en-US" sz="2000" spc="190" dirty="0">
                <a:cs typeface="Arial"/>
              </a:rPr>
              <a:t> </a:t>
            </a:r>
            <a:r>
              <a:rPr lang="en-US" sz="2000" spc="-10" dirty="0">
                <a:cs typeface="Arial"/>
              </a:rPr>
              <a:t>concerns </a:t>
            </a:r>
          </a:p>
          <a:p>
            <a:pPr marL="355600" marR="18288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spc="-50" dirty="0">
                <a:cs typeface="Arial"/>
              </a:rPr>
              <a:t>FLUSHING</a:t>
            </a:r>
            <a:r>
              <a:rPr lang="en-US" sz="2000" spc="95" dirty="0">
                <a:cs typeface="Arial"/>
              </a:rPr>
              <a:t> </a:t>
            </a:r>
            <a:r>
              <a:rPr lang="en-US" sz="2000" dirty="0">
                <a:cs typeface="Arial"/>
              </a:rPr>
              <a:t>-</a:t>
            </a:r>
            <a:r>
              <a:rPr lang="en-US" sz="2000" spc="360" dirty="0">
                <a:cs typeface="Arial"/>
              </a:rPr>
              <a:t> </a:t>
            </a:r>
            <a:r>
              <a:rPr lang="en-US" sz="2000" dirty="0">
                <a:cs typeface="Arial"/>
              </a:rPr>
              <a:t>get</a:t>
            </a:r>
            <a:r>
              <a:rPr lang="en-US" sz="2000" spc="50" dirty="0">
                <a:cs typeface="Arial"/>
              </a:rPr>
              <a:t> </a:t>
            </a:r>
            <a:r>
              <a:rPr lang="en-US" sz="2000" dirty="0">
                <a:cs typeface="Arial"/>
              </a:rPr>
              <a:t>rid</a:t>
            </a:r>
            <a:r>
              <a:rPr lang="en-US" sz="2000" spc="145" dirty="0">
                <a:cs typeface="Arial"/>
              </a:rPr>
              <a:t> </a:t>
            </a:r>
            <a:r>
              <a:rPr lang="en-US" sz="2000" dirty="0">
                <a:cs typeface="Arial"/>
              </a:rPr>
              <a:t>of</a:t>
            </a:r>
            <a:r>
              <a:rPr lang="en-US" sz="2000" spc="110" dirty="0">
                <a:cs typeface="Arial"/>
              </a:rPr>
              <a:t> </a:t>
            </a:r>
            <a:r>
              <a:rPr lang="en-US" sz="2000" spc="-10" dirty="0">
                <a:cs typeface="Arial"/>
              </a:rPr>
              <a:t>"chunks"</a:t>
            </a:r>
            <a:endParaRPr lang="en-US" sz="2000" dirty="0">
              <a:cs typeface="Arial"/>
            </a:endParaRPr>
          </a:p>
          <a:p>
            <a:pPr marL="360045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cs typeface="Arial"/>
              </a:rPr>
              <a:t>Pressure</a:t>
            </a:r>
            <a:r>
              <a:rPr lang="en-US" sz="2000" spc="40" dirty="0">
                <a:cs typeface="Arial"/>
              </a:rPr>
              <a:t> </a:t>
            </a:r>
            <a:r>
              <a:rPr lang="en-US" sz="2000" dirty="0">
                <a:cs typeface="Arial"/>
              </a:rPr>
              <a:t>(leakage)</a:t>
            </a:r>
            <a:r>
              <a:rPr lang="en-US" sz="2000" spc="155" dirty="0">
                <a:cs typeface="Arial"/>
              </a:rPr>
              <a:t> </a:t>
            </a:r>
            <a:r>
              <a:rPr lang="en-US" sz="2000" dirty="0">
                <a:cs typeface="Arial"/>
              </a:rPr>
              <a:t>testing</a:t>
            </a:r>
            <a:r>
              <a:rPr lang="en-US" sz="2000" spc="20" dirty="0">
                <a:cs typeface="Arial"/>
              </a:rPr>
              <a:t> </a:t>
            </a:r>
            <a:r>
              <a:rPr lang="en-US" sz="2000" dirty="0">
                <a:cs typeface="Arial"/>
              </a:rPr>
              <a:t>-</a:t>
            </a:r>
            <a:r>
              <a:rPr lang="en-US" sz="2000" spc="370" dirty="0">
                <a:cs typeface="Arial"/>
              </a:rPr>
              <a:t> </a:t>
            </a:r>
            <a:r>
              <a:rPr lang="en-US" sz="2000" spc="50" dirty="0">
                <a:cs typeface="Arial"/>
              </a:rPr>
              <a:t>do</a:t>
            </a:r>
            <a:r>
              <a:rPr lang="en-US" sz="2000" spc="75" dirty="0">
                <a:cs typeface="Arial"/>
              </a:rPr>
              <a:t> </a:t>
            </a:r>
            <a:r>
              <a:rPr lang="en-US" sz="2000" dirty="0">
                <a:cs typeface="Arial"/>
              </a:rPr>
              <a:t>not</a:t>
            </a:r>
            <a:r>
              <a:rPr lang="en-US" sz="2000" spc="225" dirty="0">
                <a:cs typeface="Arial"/>
              </a:rPr>
              <a:t> </a:t>
            </a:r>
            <a:r>
              <a:rPr lang="en-US" sz="2000" spc="60" dirty="0">
                <a:cs typeface="Arial"/>
              </a:rPr>
              <a:t>"rush"</a:t>
            </a:r>
            <a:r>
              <a:rPr lang="en-US" sz="2000" spc="140" dirty="0">
                <a:cs typeface="Arial"/>
              </a:rPr>
              <a:t> </a:t>
            </a:r>
            <a:r>
              <a:rPr lang="en-US" sz="2000" spc="-20" dirty="0">
                <a:cs typeface="Arial"/>
              </a:rPr>
              <a:t>this</a:t>
            </a:r>
          </a:p>
          <a:p>
            <a:pPr marL="376555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cs typeface="Arial"/>
              </a:rPr>
              <a:t>Disinfection</a:t>
            </a:r>
            <a:r>
              <a:rPr lang="en-US" sz="2000" spc="204" dirty="0">
                <a:cs typeface="Arial"/>
              </a:rPr>
              <a:t> </a:t>
            </a:r>
            <a:r>
              <a:rPr lang="en-US" sz="2000" dirty="0">
                <a:cs typeface="Arial"/>
              </a:rPr>
              <a:t>-</a:t>
            </a:r>
            <a:r>
              <a:rPr lang="en-US" sz="2000" spc="95" dirty="0">
                <a:cs typeface="Arial"/>
              </a:rPr>
              <a:t>  </a:t>
            </a:r>
            <a:r>
              <a:rPr lang="en-US" sz="2000" dirty="0">
                <a:cs typeface="Arial"/>
              </a:rPr>
              <a:t>many</a:t>
            </a:r>
            <a:r>
              <a:rPr lang="en-US" sz="2000" spc="195" dirty="0">
                <a:cs typeface="Arial"/>
              </a:rPr>
              <a:t> </a:t>
            </a:r>
            <a:r>
              <a:rPr lang="en-US" sz="2000" dirty="0">
                <a:cs typeface="Arial"/>
              </a:rPr>
              <a:t>"approved"</a:t>
            </a:r>
            <a:r>
              <a:rPr lang="en-US" sz="2000" spc="240" dirty="0">
                <a:cs typeface="Arial"/>
              </a:rPr>
              <a:t> </a:t>
            </a:r>
            <a:r>
              <a:rPr lang="en-US" sz="2000" spc="-10" dirty="0">
                <a:cs typeface="Arial"/>
              </a:rPr>
              <a:t>methods.</a:t>
            </a:r>
            <a:endParaRPr lang="en-US" sz="2000" dirty="0">
              <a:cs typeface="Arial"/>
            </a:endParaRPr>
          </a:p>
          <a:p>
            <a:pPr marL="355600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11454" algn="l"/>
                <a:tab pos="2775585" algn="l"/>
              </a:tabLst>
            </a:pPr>
            <a:r>
              <a:rPr lang="en-US" sz="2000" spc="-50" dirty="0">
                <a:cs typeface="Arial"/>
              </a:rPr>
              <a:t>FLUSHING</a:t>
            </a:r>
            <a:r>
              <a:rPr lang="en-US" sz="2000" spc="155" dirty="0">
                <a:cs typeface="Arial"/>
              </a:rPr>
              <a:t> </a:t>
            </a:r>
            <a:r>
              <a:rPr lang="en-US" sz="2000" dirty="0">
                <a:cs typeface="Arial"/>
              </a:rPr>
              <a:t>-</a:t>
            </a:r>
            <a:r>
              <a:rPr lang="en-US" sz="2000" spc="480" dirty="0">
                <a:cs typeface="Arial"/>
              </a:rPr>
              <a:t> </a:t>
            </a:r>
            <a:r>
              <a:rPr lang="en-US" sz="2000" dirty="0">
                <a:cs typeface="Arial"/>
              </a:rPr>
              <a:t>distribute</a:t>
            </a:r>
            <a:r>
              <a:rPr lang="en-US" sz="2000" spc="85" dirty="0">
                <a:cs typeface="Arial"/>
              </a:rPr>
              <a:t> </a:t>
            </a:r>
            <a:r>
              <a:rPr lang="en-US" sz="2000" spc="50" dirty="0">
                <a:cs typeface="Arial"/>
              </a:rPr>
              <a:t>the</a:t>
            </a:r>
            <a:r>
              <a:rPr lang="en-US" sz="2000" spc="165" dirty="0">
                <a:cs typeface="Arial"/>
              </a:rPr>
              <a:t> </a:t>
            </a:r>
            <a:r>
              <a:rPr lang="en-US" sz="2000" spc="40" dirty="0">
                <a:cs typeface="Arial"/>
              </a:rPr>
              <a:t>chlorine</a:t>
            </a:r>
          </a:p>
          <a:p>
            <a:pPr marL="355600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11454" algn="l"/>
                <a:tab pos="2775585" algn="l"/>
              </a:tabLst>
            </a:pPr>
            <a:r>
              <a:rPr lang="en-US" sz="2000" dirty="0" err="1">
                <a:cs typeface="Arial"/>
              </a:rPr>
              <a:t>Bacti</a:t>
            </a:r>
            <a:r>
              <a:rPr lang="en-US" sz="2000" spc="85" dirty="0">
                <a:cs typeface="Arial"/>
              </a:rPr>
              <a:t> </a:t>
            </a:r>
            <a:r>
              <a:rPr lang="en-US" sz="2000" spc="65" dirty="0">
                <a:cs typeface="Arial"/>
              </a:rPr>
              <a:t>testing-</a:t>
            </a:r>
            <a:r>
              <a:rPr lang="en-US" sz="2000" spc="490" dirty="0">
                <a:cs typeface="Arial"/>
              </a:rPr>
              <a:t> </a:t>
            </a:r>
            <a:r>
              <a:rPr lang="en-US" sz="2000" dirty="0">
                <a:cs typeface="Arial"/>
              </a:rPr>
              <a:t>2</a:t>
            </a:r>
            <a:r>
              <a:rPr lang="en-US" sz="2000" spc="45" dirty="0">
                <a:cs typeface="Arial"/>
              </a:rPr>
              <a:t> </a:t>
            </a:r>
            <a:r>
              <a:rPr lang="en-US" sz="2000" dirty="0">
                <a:cs typeface="Arial"/>
              </a:rPr>
              <a:t>consecutive,</a:t>
            </a:r>
            <a:r>
              <a:rPr lang="en-US" sz="2000" spc="235" dirty="0">
                <a:cs typeface="Arial"/>
              </a:rPr>
              <a:t> </a:t>
            </a:r>
            <a:r>
              <a:rPr lang="en-US" sz="2000" dirty="0">
                <a:cs typeface="Arial"/>
              </a:rPr>
              <a:t>24</a:t>
            </a:r>
            <a:r>
              <a:rPr lang="en-US" sz="2000" spc="70" dirty="0">
                <a:cs typeface="Arial"/>
              </a:rPr>
              <a:t> </a:t>
            </a:r>
            <a:r>
              <a:rPr lang="en-US" sz="2000" dirty="0" err="1">
                <a:cs typeface="Arial"/>
              </a:rPr>
              <a:t>hrs</a:t>
            </a:r>
            <a:r>
              <a:rPr lang="en-US" sz="2000" spc="90" dirty="0">
                <a:cs typeface="Arial"/>
              </a:rPr>
              <a:t> </a:t>
            </a:r>
            <a:r>
              <a:rPr lang="en-US" sz="2000" dirty="0">
                <a:cs typeface="Arial"/>
              </a:rPr>
              <a:t>apart,</a:t>
            </a:r>
            <a:r>
              <a:rPr lang="en-US" sz="2000" spc="85" dirty="0">
                <a:cs typeface="Arial"/>
              </a:rPr>
              <a:t> </a:t>
            </a:r>
            <a:r>
              <a:rPr lang="en-US" sz="2000" dirty="0">
                <a:cs typeface="Arial"/>
              </a:rPr>
              <a:t>1200</a:t>
            </a:r>
            <a:r>
              <a:rPr lang="en-US" sz="2000" spc="30" dirty="0">
                <a:cs typeface="Arial"/>
              </a:rPr>
              <a:t> </a:t>
            </a:r>
            <a:r>
              <a:rPr lang="en-US" sz="2000" spc="-25" dirty="0">
                <a:cs typeface="Times New Roman"/>
              </a:rPr>
              <a:t>ft</a:t>
            </a:r>
            <a:r>
              <a:rPr lang="en-US" sz="2000" dirty="0">
                <a:cs typeface="Times New Roman"/>
              </a:rPr>
              <a:t>	</a:t>
            </a:r>
          </a:p>
          <a:p>
            <a:pPr marL="355600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11454" algn="l"/>
                <a:tab pos="2775585" algn="l"/>
              </a:tabLst>
            </a:pPr>
            <a:r>
              <a:rPr lang="en-US" sz="2000" dirty="0">
                <a:cs typeface="Arial"/>
              </a:rPr>
              <a:t>Final</a:t>
            </a:r>
            <a:r>
              <a:rPr lang="en-US" sz="2000" spc="25" dirty="0">
                <a:cs typeface="Arial"/>
              </a:rPr>
              <a:t> </a:t>
            </a:r>
            <a:r>
              <a:rPr lang="en-US" sz="2000" spc="-50" dirty="0">
                <a:cs typeface="Arial"/>
              </a:rPr>
              <a:t>FLUSHING</a:t>
            </a:r>
            <a:r>
              <a:rPr lang="en-US" sz="2000" spc="135" dirty="0">
                <a:cs typeface="Arial"/>
              </a:rPr>
              <a:t> </a:t>
            </a:r>
            <a:r>
              <a:rPr lang="en-US" sz="2000" dirty="0">
                <a:cs typeface="Arial"/>
              </a:rPr>
              <a:t>-</a:t>
            </a:r>
            <a:r>
              <a:rPr lang="en-US" sz="2000" spc="430" dirty="0">
                <a:cs typeface="Arial"/>
              </a:rPr>
              <a:t> </a:t>
            </a:r>
            <a:r>
              <a:rPr lang="en-US" sz="2000" dirty="0">
                <a:cs typeface="Arial"/>
              </a:rPr>
              <a:t>restore</a:t>
            </a:r>
            <a:r>
              <a:rPr lang="en-US" sz="2000" spc="60" dirty="0">
                <a:cs typeface="Arial"/>
              </a:rPr>
              <a:t> </a:t>
            </a:r>
            <a:r>
              <a:rPr lang="en-US" sz="2000" dirty="0">
                <a:cs typeface="Arial"/>
              </a:rPr>
              <a:t>to</a:t>
            </a:r>
            <a:r>
              <a:rPr lang="en-US" sz="2000" spc="185" dirty="0">
                <a:cs typeface="Arial"/>
              </a:rPr>
              <a:t> </a:t>
            </a:r>
            <a:r>
              <a:rPr lang="en-US" sz="2000" spc="65" dirty="0">
                <a:cs typeface="Arial"/>
              </a:rPr>
              <a:t>"normal"</a:t>
            </a:r>
            <a:r>
              <a:rPr lang="en-US" sz="2000" spc="145" dirty="0">
                <a:cs typeface="Arial"/>
              </a:rPr>
              <a:t> </a:t>
            </a:r>
            <a:r>
              <a:rPr lang="en-US" sz="2000" spc="-10" dirty="0">
                <a:cs typeface="Arial"/>
              </a:rPr>
              <a:t>residual</a:t>
            </a:r>
            <a:endParaRPr lang="en-US" sz="2000" dirty="0"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  <a:tabLst>
                <a:tab pos="211454" algn="l"/>
                <a:tab pos="2775585" algn="l"/>
              </a:tabLst>
            </a:pPr>
            <a:endParaRPr lang="en-US" sz="1100" dirty="0">
              <a:latin typeface="Arial"/>
              <a:cs typeface="Arial"/>
            </a:endParaRPr>
          </a:p>
          <a:p>
            <a:pPr marL="12700">
              <a:spcBef>
                <a:spcPts val="100"/>
              </a:spcBef>
            </a:pPr>
            <a:endParaRPr lang="en-US"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6626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Chlorination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7981"/>
            <a:ext cx="7886700" cy="456959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Gaseous chlorine (100%), liquid sodium hypochlorite (12%), or solid calcium hypochlorite (65%)</a:t>
            </a:r>
          </a:p>
          <a:p>
            <a:pPr>
              <a:lnSpc>
                <a:spcPct val="150000"/>
              </a:lnSpc>
            </a:pPr>
            <a:r>
              <a:rPr lang="en-US" dirty="0"/>
              <a:t>Chlorine residual required – go beyond the “breakpoint”</a:t>
            </a:r>
          </a:p>
          <a:p>
            <a:pPr>
              <a:lnSpc>
                <a:spcPct val="150000"/>
              </a:lnSpc>
            </a:pPr>
            <a:r>
              <a:rPr lang="en-US" dirty="0"/>
              <a:t>DPD – used to test for chlorine residual, either color compare or digital readout</a:t>
            </a:r>
          </a:p>
          <a:p>
            <a:pPr>
              <a:lnSpc>
                <a:spcPct val="150000"/>
              </a:lnSpc>
            </a:pPr>
            <a:r>
              <a:rPr lang="en-US" dirty="0"/>
              <a:t>Dosage = Demand + Residual</a:t>
            </a:r>
          </a:p>
          <a:p>
            <a:pPr>
              <a:lnSpc>
                <a:spcPct val="150000"/>
              </a:lnSpc>
            </a:pPr>
            <a:r>
              <a:rPr lang="en-US" dirty="0"/>
              <a:t>Total Chlorine Residual = Combined Chlorine + Free Chlorine</a:t>
            </a:r>
          </a:p>
          <a:p>
            <a:pPr>
              <a:lnSpc>
                <a:spcPct val="150000"/>
              </a:lnSpc>
            </a:pPr>
            <a:r>
              <a:rPr lang="en-US" dirty="0"/>
              <a:t>Chlorine combined with organics creates Disinfectant By Products – </a:t>
            </a:r>
            <a:r>
              <a:rPr lang="en-US" dirty="0" err="1"/>
              <a:t>Trihalomethane</a:t>
            </a:r>
            <a:r>
              <a:rPr lang="en-US" dirty="0"/>
              <a:t> (THHM) and </a:t>
            </a:r>
            <a:r>
              <a:rPr lang="en-US" dirty="0" err="1"/>
              <a:t>Haleocitic</a:t>
            </a:r>
            <a:r>
              <a:rPr lang="en-US" dirty="0"/>
              <a:t> Acids which can cause cancer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1C2E00A-FE8D-47E2-903C-BF2405BC82AC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77530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DB62E-0A82-4027-8970-A93C390CD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Trench Excavation and Preparation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499A7-8C7F-42F8-9548-C9870E56D7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D22D02E-CDFB-433A-878E-FA9090200B78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CBD028-F970-43B7-A3BB-FCACB671B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130</a:t>
            </a:fld>
            <a:endParaRPr lang="en-US" dirty="0"/>
          </a:p>
        </p:txBody>
      </p:sp>
      <p:sp>
        <p:nvSpPr>
          <p:cNvPr id="17" name="object 66">
            <a:extLst>
              <a:ext uri="{FF2B5EF4-FFF2-40B4-BE49-F238E27FC236}">
                <a16:creationId xmlns:a16="http://schemas.microsoft.com/office/drawing/2014/main" id="{939BBB86-2242-D27A-D261-AF151A4F197F}"/>
              </a:ext>
            </a:extLst>
          </p:cNvPr>
          <p:cNvSpPr txBox="1"/>
          <p:nvPr/>
        </p:nvSpPr>
        <p:spPr>
          <a:xfrm>
            <a:off x="708286" y="1947960"/>
            <a:ext cx="3548922" cy="36064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 marL="146050">
              <a:spcBef>
                <a:spcPts val="509"/>
              </a:spcBef>
            </a:pPr>
            <a:r>
              <a:rPr b="1" u="sng" dirty="0">
                <a:uFill>
                  <a:solidFill>
                    <a:srgbClr val="858782"/>
                  </a:solidFill>
                </a:uFill>
                <a:cs typeface="Arial"/>
              </a:rPr>
              <a:t>General</a:t>
            </a:r>
            <a:r>
              <a:rPr b="1" u="sng" spc="220" dirty="0">
                <a:uFill>
                  <a:solidFill>
                    <a:srgbClr val="858782"/>
                  </a:solidFill>
                </a:uFill>
                <a:cs typeface="Arial"/>
              </a:rPr>
              <a:t> </a:t>
            </a:r>
            <a:r>
              <a:rPr b="1" u="sng" spc="-10" dirty="0">
                <a:uFill>
                  <a:solidFill>
                    <a:srgbClr val="858782"/>
                  </a:solidFill>
                </a:uFill>
                <a:cs typeface="Arial"/>
              </a:rPr>
              <a:t>Preparation</a:t>
            </a:r>
            <a:endParaRPr b="1" u="sng" dirty="0">
              <a:cs typeface="Arial"/>
            </a:endParaRPr>
          </a:p>
          <a:p>
            <a:pPr marL="1005840" lvl="1" indent="-342900">
              <a:spcBef>
                <a:spcPts val="43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2105" algn="l"/>
              </a:tabLst>
            </a:pPr>
            <a:r>
              <a:rPr spc="-20" dirty="0">
                <a:cs typeface="Times New Roman"/>
              </a:rPr>
              <a:t>Call</a:t>
            </a:r>
            <a:r>
              <a:rPr spc="-95" dirty="0">
                <a:cs typeface="Times New Roman"/>
              </a:rPr>
              <a:t> </a:t>
            </a:r>
            <a:r>
              <a:rPr dirty="0">
                <a:cs typeface="Arial"/>
              </a:rPr>
              <a:t>Miss</a:t>
            </a:r>
            <a:r>
              <a:rPr spc="-95" dirty="0">
                <a:cs typeface="Arial"/>
              </a:rPr>
              <a:t> </a:t>
            </a:r>
            <a:r>
              <a:rPr spc="-25" dirty="0">
                <a:cs typeface="Arial"/>
              </a:rPr>
              <a:t>Dig</a:t>
            </a:r>
            <a:endParaRPr dirty="0">
              <a:cs typeface="Arial"/>
            </a:endParaRPr>
          </a:p>
          <a:p>
            <a:pPr marL="1006475" lvl="1" indent="-342900"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29565" algn="l"/>
              </a:tabLst>
            </a:pPr>
            <a:r>
              <a:rPr spc="-45" dirty="0">
                <a:cs typeface="Arial"/>
              </a:rPr>
              <a:t>Excavate</a:t>
            </a:r>
            <a:r>
              <a:rPr spc="40" dirty="0">
                <a:cs typeface="Arial"/>
              </a:rPr>
              <a:t> </a:t>
            </a:r>
            <a:r>
              <a:rPr dirty="0">
                <a:cs typeface="Arial"/>
              </a:rPr>
              <a:t>to</a:t>
            </a:r>
            <a:r>
              <a:rPr spc="-15" dirty="0">
                <a:cs typeface="Arial"/>
              </a:rPr>
              <a:t> </a:t>
            </a:r>
            <a:r>
              <a:rPr spc="-20" dirty="0">
                <a:cs typeface="Arial"/>
              </a:rPr>
              <a:t>Plans</a:t>
            </a:r>
            <a:endParaRPr dirty="0">
              <a:cs typeface="Arial"/>
            </a:endParaRPr>
          </a:p>
          <a:p>
            <a:pPr marL="1006475" lvl="1" indent="-342900">
              <a:spcBef>
                <a:spcPts val="409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27660" algn="l"/>
              </a:tabLst>
            </a:pPr>
            <a:r>
              <a:rPr spc="-20" dirty="0">
                <a:cs typeface="Arial"/>
              </a:rPr>
              <a:t>Shore</a:t>
            </a:r>
            <a:r>
              <a:rPr spc="-45" dirty="0">
                <a:cs typeface="Arial"/>
              </a:rPr>
              <a:t> </a:t>
            </a:r>
            <a:r>
              <a:rPr dirty="0">
                <a:cs typeface="Arial"/>
              </a:rPr>
              <a:t>up</a:t>
            </a:r>
            <a:r>
              <a:rPr spc="-5" dirty="0">
                <a:cs typeface="Arial"/>
              </a:rPr>
              <a:t> </a:t>
            </a:r>
            <a:r>
              <a:rPr spc="-10" dirty="0">
                <a:cs typeface="Arial"/>
              </a:rPr>
              <a:t>Trench</a:t>
            </a:r>
            <a:endParaRPr dirty="0">
              <a:cs typeface="Arial"/>
            </a:endParaRPr>
          </a:p>
          <a:p>
            <a:pPr marL="1007110" marR="245110" lvl="1" indent="-342900">
              <a:lnSpc>
                <a:spcPct val="107400"/>
              </a:lnSpc>
              <a:spcBef>
                <a:spcPts val="31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24485" algn="l"/>
              </a:tabLst>
            </a:pPr>
            <a:r>
              <a:rPr dirty="0">
                <a:cs typeface="Arial"/>
              </a:rPr>
              <a:t>Store</a:t>
            </a:r>
            <a:r>
              <a:rPr spc="-90" dirty="0">
                <a:cs typeface="Arial"/>
              </a:rPr>
              <a:t> </a:t>
            </a:r>
            <a:r>
              <a:rPr spc="-35" dirty="0">
                <a:cs typeface="Arial"/>
              </a:rPr>
              <a:t>Soil</a:t>
            </a:r>
            <a:r>
              <a:rPr spc="-45" dirty="0">
                <a:cs typeface="Arial"/>
              </a:rPr>
              <a:t> </a:t>
            </a:r>
            <a:r>
              <a:rPr spc="-40" dirty="0">
                <a:cs typeface="Arial"/>
              </a:rPr>
              <a:t>Away</a:t>
            </a:r>
            <a:r>
              <a:rPr spc="20" dirty="0">
                <a:cs typeface="Arial"/>
              </a:rPr>
              <a:t> </a:t>
            </a:r>
            <a:r>
              <a:rPr spc="-20" dirty="0">
                <a:cs typeface="Arial"/>
              </a:rPr>
              <a:t>from </a:t>
            </a:r>
            <a:r>
              <a:rPr spc="-10" dirty="0">
                <a:cs typeface="Arial"/>
              </a:rPr>
              <a:t>Trench</a:t>
            </a:r>
            <a:endParaRPr dirty="0">
              <a:cs typeface="Arial"/>
            </a:endParaRPr>
          </a:p>
          <a:p>
            <a:pPr marL="171450">
              <a:lnSpc>
                <a:spcPct val="100000"/>
              </a:lnSpc>
              <a:spcBef>
                <a:spcPts val="455"/>
              </a:spcBef>
            </a:pPr>
            <a:r>
              <a:rPr b="1" u="sng" spc="60" dirty="0">
                <a:uFill>
                  <a:solidFill>
                    <a:srgbClr val="4B4D49"/>
                  </a:solidFill>
                </a:uFill>
                <a:cs typeface="Arial"/>
              </a:rPr>
              <a:t>Width</a:t>
            </a:r>
            <a:r>
              <a:rPr b="1" u="sng" spc="145" dirty="0">
                <a:uFill>
                  <a:solidFill>
                    <a:srgbClr val="4B4D49"/>
                  </a:solidFill>
                </a:uFill>
                <a:cs typeface="Arial"/>
              </a:rPr>
              <a:t> </a:t>
            </a:r>
            <a:r>
              <a:rPr b="1" u="sng" spc="50" dirty="0">
                <a:uFill>
                  <a:solidFill>
                    <a:srgbClr val="4B4D49"/>
                  </a:solidFill>
                </a:uFill>
                <a:cs typeface="Arial"/>
              </a:rPr>
              <a:t>of </a:t>
            </a:r>
            <a:r>
              <a:rPr b="1" u="sng" spc="-10" dirty="0">
                <a:uFill>
                  <a:solidFill>
                    <a:srgbClr val="4B4D49"/>
                  </a:solidFill>
                </a:uFill>
                <a:cs typeface="Arial"/>
              </a:rPr>
              <a:t>Trench</a:t>
            </a:r>
            <a:endParaRPr b="1" u="sng" dirty="0">
              <a:cs typeface="Arial"/>
            </a:endParaRPr>
          </a:p>
          <a:p>
            <a:pPr marL="1003935" lvl="1" indent="-342900">
              <a:spcBef>
                <a:spcPts val="480"/>
              </a:spcBef>
              <a:buClr>
                <a:schemeClr val="tx1"/>
              </a:buClr>
              <a:buSzPct val="104545"/>
              <a:buFont typeface="Arial" panose="020B0604020202020204" pitchFamily="34" charset="0"/>
              <a:buChar char="•"/>
              <a:tabLst>
                <a:tab pos="332105" algn="l"/>
              </a:tabLst>
            </a:pPr>
            <a:r>
              <a:rPr spc="-25" dirty="0">
                <a:cs typeface="Arial"/>
              </a:rPr>
              <a:t>Type</a:t>
            </a:r>
            <a:r>
              <a:rPr spc="10" dirty="0">
                <a:cs typeface="Arial"/>
              </a:rPr>
              <a:t> </a:t>
            </a:r>
            <a:r>
              <a:rPr dirty="0">
                <a:cs typeface="Arial"/>
              </a:rPr>
              <a:t>of</a:t>
            </a:r>
            <a:r>
              <a:rPr spc="-55" dirty="0">
                <a:cs typeface="Arial"/>
              </a:rPr>
              <a:t> </a:t>
            </a:r>
            <a:r>
              <a:rPr spc="-20" dirty="0">
                <a:cs typeface="Arial"/>
              </a:rPr>
              <a:t>Soil</a:t>
            </a:r>
            <a:endParaRPr dirty="0">
              <a:cs typeface="Arial"/>
            </a:endParaRPr>
          </a:p>
          <a:p>
            <a:pPr marL="1003935" lvl="1" indent="-342900">
              <a:spcBef>
                <a:spcPts val="409"/>
              </a:spcBef>
              <a:buClr>
                <a:schemeClr val="tx1"/>
              </a:buClr>
              <a:buSzPct val="104545"/>
              <a:buFont typeface="Arial" panose="020B0604020202020204" pitchFamily="34" charset="0"/>
              <a:buChar char="•"/>
              <a:tabLst>
                <a:tab pos="326390" algn="l"/>
              </a:tabLst>
            </a:pPr>
            <a:r>
              <a:rPr dirty="0">
                <a:cs typeface="Arial"/>
              </a:rPr>
              <a:t>Depth</a:t>
            </a:r>
            <a:r>
              <a:rPr spc="25" dirty="0">
                <a:cs typeface="Arial"/>
              </a:rPr>
              <a:t> </a:t>
            </a:r>
            <a:r>
              <a:rPr dirty="0">
                <a:cs typeface="Arial"/>
              </a:rPr>
              <a:t>of</a:t>
            </a:r>
            <a:r>
              <a:rPr spc="-35" dirty="0">
                <a:cs typeface="Arial"/>
              </a:rPr>
              <a:t> </a:t>
            </a:r>
            <a:r>
              <a:rPr spc="-10" dirty="0">
                <a:cs typeface="Arial"/>
              </a:rPr>
              <a:t>Trench</a:t>
            </a:r>
            <a:endParaRPr dirty="0">
              <a:cs typeface="Arial"/>
            </a:endParaRPr>
          </a:p>
          <a:p>
            <a:pPr marL="1003935" marR="5080" lvl="1" indent="-342900">
              <a:lnSpc>
                <a:spcPct val="111000"/>
              </a:lnSpc>
              <a:spcBef>
                <a:spcPts val="29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21945" algn="l"/>
              </a:tabLst>
            </a:pPr>
            <a:r>
              <a:rPr dirty="0">
                <a:cs typeface="Arial"/>
              </a:rPr>
              <a:t>18" from</a:t>
            </a:r>
            <a:r>
              <a:rPr spc="85" dirty="0">
                <a:cs typeface="Arial"/>
              </a:rPr>
              <a:t> </a:t>
            </a:r>
            <a:r>
              <a:rPr dirty="0">
                <a:cs typeface="Arial"/>
              </a:rPr>
              <a:t>centerline,</a:t>
            </a:r>
            <a:r>
              <a:rPr spc="90" dirty="0">
                <a:cs typeface="Arial"/>
              </a:rPr>
              <a:t> </a:t>
            </a:r>
            <a:r>
              <a:rPr dirty="0">
                <a:cs typeface="Arial"/>
              </a:rPr>
              <a:t>or </a:t>
            </a:r>
            <a:r>
              <a:rPr spc="-50" dirty="0">
                <a:cs typeface="Arial"/>
              </a:rPr>
              <a:t>1 </a:t>
            </a:r>
            <a:r>
              <a:rPr dirty="0">
                <a:cs typeface="Arial"/>
              </a:rPr>
              <a:t>foot</a:t>
            </a:r>
            <a:r>
              <a:rPr spc="45" dirty="0">
                <a:cs typeface="Arial"/>
              </a:rPr>
              <a:t> </a:t>
            </a:r>
            <a:r>
              <a:rPr dirty="0">
                <a:cs typeface="Arial"/>
              </a:rPr>
              <a:t>on</a:t>
            </a:r>
            <a:r>
              <a:rPr spc="-5" dirty="0">
                <a:cs typeface="Arial"/>
              </a:rPr>
              <a:t> </a:t>
            </a:r>
            <a:r>
              <a:rPr spc="-45" dirty="0">
                <a:cs typeface="Arial"/>
              </a:rPr>
              <a:t>each</a:t>
            </a:r>
            <a:r>
              <a:rPr spc="30" dirty="0">
                <a:cs typeface="Arial"/>
              </a:rPr>
              <a:t> </a:t>
            </a:r>
            <a:r>
              <a:rPr spc="-20" dirty="0">
                <a:cs typeface="Arial"/>
              </a:rPr>
              <a:t>side</a:t>
            </a:r>
            <a:r>
              <a:rPr spc="35" dirty="0">
                <a:cs typeface="Arial"/>
              </a:rPr>
              <a:t> </a:t>
            </a:r>
            <a:r>
              <a:rPr dirty="0">
                <a:cs typeface="Arial"/>
              </a:rPr>
              <a:t>of</a:t>
            </a:r>
            <a:r>
              <a:rPr spc="40" dirty="0">
                <a:cs typeface="Arial"/>
              </a:rPr>
              <a:t> </a:t>
            </a:r>
            <a:r>
              <a:rPr spc="-20" dirty="0">
                <a:cs typeface="Arial"/>
              </a:rPr>
              <a:t>pipe</a:t>
            </a:r>
            <a:endParaRPr lang="en-US" spc="-20" dirty="0">
              <a:cs typeface="Arial"/>
            </a:endParaRPr>
          </a:p>
        </p:txBody>
      </p:sp>
      <p:sp>
        <p:nvSpPr>
          <p:cNvPr id="18" name="object 67">
            <a:extLst>
              <a:ext uri="{FF2B5EF4-FFF2-40B4-BE49-F238E27FC236}">
                <a16:creationId xmlns:a16="http://schemas.microsoft.com/office/drawing/2014/main" id="{93B94ED3-14A5-37C1-765F-E809709A07D2}"/>
              </a:ext>
            </a:extLst>
          </p:cNvPr>
          <p:cNvSpPr txBox="1"/>
          <p:nvPr/>
        </p:nvSpPr>
        <p:spPr>
          <a:xfrm>
            <a:off x="4942382" y="1921775"/>
            <a:ext cx="3781893" cy="36131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415"/>
              </a:spcBef>
            </a:pPr>
            <a:r>
              <a:rPr b="1" u="sng" spc="-105" dirty="0">
                <a:uFill>
                  <a:solidFill>
                    <a:srgbClr val="858782"/>
                  </a:solidFill>
                </a:uFill>
                <a:cs typeface="Arial"/>
              </a:rPr>
              <a:t>Ensure</a:t>
            </a:r>
            <a:r>
              <a:rPr b="1" u="sng" spc="-90" dirty="0">
                <a:uFill>
                  <a:solidFill>
                    <a:srgbClr val="858782"/>
                  </a:solidFill>
                </a:uFill>
                <a:cs typeface="Arial"/>
              </a:rPr>
              <a:t> </a:t>
            </a:r>
            <a:r>
              <a:rPr b="1" u="sng" dirty="0">
                <a:uFill>
                  <a:solidFill>
                    <a:srgbClr val="858782"/>
                  </a:solidFill>
                </a:uFill>
                <a:cs typeface="Arial"/>
              </a:rPr>
              <a:t>Stable</a:t>
            </a:r>
            <a:r>
              <a:rPr b="1" u="sng" spc="-55" dirty="0">
                <a:uFill>
                  <a:solidFill>
                    <a:srgbClr val="858782"/>
                  </a:solidFill>
                </a:uFill>
                <a:cs typeface="Arial"/>
              </a:rPr>
              <a:t> </a:t>
            </a:r>
            <a:r>
              <a:rPr b="1" u="sng" spc="-35" dirty="0">
                <a:uFill>
                  <a:solidFill>
                    <a:srgbClr val="858782"/>
                  </a:solidFill>
                </a:uFill>
                <a:cs typeface="Arial"/>
              </a:rPr>
              <a:t>Fo</a:t>
            </a:r>
            <a:r>
              <a:rPr lang="en-US" b="1" u="sng" spc="-100" dirty="0">
                <a:uFill>
                  <a:solidFill>
                    <a:srgbClr val="858782"/>
                  </a:solidFill>
                </a:uFill>
                <a:cs typeface="Arial"/>
              </a:rPr>
              <a:t>un</a:t>
            </a:r>
            <a:r>
              <a:rPr b="1" u="sng" spc="-10" dirty="0">
                <a:uFill>
                  <a:solidFill>
                    <a:srgbClr val="858782"/>
                  </a:solidFill>
                </a:uFill>
                <a:cs typeface="Arial"/>
              </a:rPr>
              <a:t>dation</a:t>
            </a:r>
            <a:endParaRPr lang="en-US" b="1" u="sng" spc="-10" dirty="0">
              <a:uFill>
                <a:solidFill>
                  <a:srgbClr val="858782"/>
                </a:solidFill>
              </a:uFill>
              <a:cs typeface="Arial"/>
            </a:endParaRPr>
          </a:p>
          <a:p>
            <a:pPr marL="853440" lvl="1" indent="-342900">
              <a:spcBef>
                <a:spcPts val="415"/>
              </a:spcBef>
              <a:buFont typeface="Arial" panose="020B0604020202020204" pitchFamily="34" charset="0"/>
              <a:buChar char="•"/>
            </a:pPr>
            <a:r>
              <a:rPr dirty="0">
                <a:cs typeface="Times New Roman"/>
              </a:rPr>
              <a:t>Safety,</a:t>
            </a:r>
            <a:r>
              <a:rPr spc="130" dirty="0">
                <a:cs typeface="Times New Roman"/>
              </a:rPr>
              <a:t> </a:t>
            </a:r>
            <a:r>
              <a:rPr dirty="0">
                <a:cs typeface="Times New Roman"/>
              </a:rPr>
              <a:t>Safety,</a:t>
            </a:r>
            <a:r>
              <a:rPr spc="50" dirty="0">
                <a:cs typeface="Times New Roman"/>
              </a:rPr>
              <a:t> </a:t>
            </a:r>
            <a:r>
              <a:rPr spc="-10" dirty="0">
                <a:cs typeface="Arial"/>
              </a:rPr>
              <a:t>Sa</a:t>
            </a:r>
            <a:r>
              <a:rPr lang="en-US" spc="-10" dirty="0">
                <a:cs typeface="Arial"/>
              </a:rPr>
              <a:t>f</a:t>
            </a:r>
            <a:r>
              <a:rPr spc="-10" dirty="0">
                <a:cs typeface="Arial"/>
              </a:rPr>
              <a:t>ety</a:t>
            </a:r>
            <a:endParaRPr dirty="0">
              <a:cs typeface="Arial"/>
            </a:endParaRPr>
          </a:p>
          <a:p>
            <a:pPr marL="45720">
              <a:lnSpc>
                <a:spcPct val="100000"/>
              </a:lnSpc>
              <a:spcBef>
                <a:spcPts val="310"/>
              </a:spcBef>
            </a:pPr>
            <a:r>
              <a:rPr b="1" u="sng" dirty="0">
                <a:uFill>
                  <a:solidFill>
                    <a:srgbClr val="858782"/>
                  </a:solidFill>
                </a:uFill>
                <a:cs typeface="Arial"/>
              </a:rPr>
              <a:t>Separation</a:t>
            </a:r>
            <a:r>
              <a:rPr b="1" u="sng" spc="15" dirty="0">
                <a:uFill>
                  <a:solidFill>
                    <a:srgbClr val="858782"/>
                  </a:solidFill>
                </a:uFill>
                <a:cs typeface="Arial"/>
              </a:rPr>
              <a:t> </a:t>
            </a:r>
            <a:r>
              <a:rPr b="1" u="sng" dirty="0">
                <a:uFill>
                  <a:solidFill>
                    <a:srgbClr val="858782"/>
                  </a:solidFill>
                </a:uFill>
                <a:cs typeface="Arial"/>
              </a:rPr>
              <a:t>-</a:t>
            </a:r>
            <a:r>
              <a:rPr b="1" u="sng" spc="100" dirty="0">
                <a:uFill>
                  <a:solidFill>
                    <a:srgbClr val="858782"/>
                  </a:solidFill>
                </a:uFill>
                <a:cs typeface="Arial"/>
              </a:rPr>
              <a:t> </a:t>
            </a:r>
            <a:r>
              <a:rPr b="1" u="sng" dirty="0">
                <a:uFill>
                  <a:solidFill>
                    <a:srgbClr val="858782"/>
                  </a:solidFill>
                </a:uFill>
                <a:cs typeface="Arial"/>
              </a:rPr>
              <a:t>physica</a:t>
            </a:r>
            <a:r>
              <a:rPr b="1" u="sng" dirty="0">
                <a:cs typeface="Arial"/>
              </a:rPr>
              <a:t>l</a:t>
            </a:r>
            <a:r>
              <a:rPr b="1" u="sng" spc="140" dirty="0">
                <a:cs typeface="Arial"/>
              </a:rPr>
              <a:t> </a:t>
            </a:r>
            <a:r>
              <a:rPr b="1" u="sng" spc="-50" dirty="0">
                <a:cs typeface="Arial"/>
              </a:rPr>
              <a:t>&amp;</a:t>
            </a:r>
            <a:r>
              <a:rPr lang="en-US" b="1" u="sng" spc="-50" dirty="0">
                <a:cs typeface="Arial"/>
              </a:rPr>
              <a:t> </a:t>
            </a:r>
            <a:r>
              <a:rPr b="1" u="sng" dirty="0">
                <a:uFill>
                  <a:solidFill>
                    <a:srgbClr val="858782"/>
                  </a:solidFill>
                </a:uFill>
                <a:cs typeface="Arial"/>
              </a:rPr>
              <a:t>sanitary</a:t>
            </a:r>
            <a:r>
              <a:rPr b="1" u="sng" spc="330" dirty="0">
                <a:uFill>
                  <a:solidFill>
                    <a:srgbClr val="858782"/>
                  </a:solidFill>
                </a:uFill>
                <a:cs typeface="Arial"/>
              </a:rPr>
              <a:t> </a:t>
            </a:r>
            <a:r>
              <a:rPr b="1" u="sng" spc="-10" dirty="0">
                <a:uFill>
                  <a:solidFill>
                    <a:srgbClr val="858782"/>
                  </a:solidFill>
                </a:uFill>
                <a:cs typeface="Arial"/>
              </a:rPr>
              <a:t>concern</a:t>
            </a:r>
            <a:endParaRPr lang="en-US" b="1" u="sng" spc="-10" dirty="0">
              <a:uFill>
                <a:solidFill>
                  <a:srgbClr val="858782"/>
                </a:solidFill>
              </a:uFill>
              <a:cs typeface="Arial"/>
            </a:endParaRPr>
          </a:p>
          <a:p>
            <a:pPr marL="845820" lvl="1" indent="-342900">
              <a:spcBef>
                <a:spcPts val="310"/>
              </a:spcBef>
              <a:buFont typeface="Arial" panose="020B0604020202020204" pitchFamily="34" charset="0"/>
              <a:buChar char="•"/>
            </a:pPr>
            <a:r>
              <a:rPr dirty="0">
                <a:cs typeface="Arial"/>
              </a:rPr>
              <a:t>18-inch</a:t>
            </a:r>
            <a:r>
              <a:rPr spc="20" dirty="0">
                <a:cs typeface="Arial"/>
              </a:rPr>
              <a:t> </a:t>
            </a:r>
            <a:r>
              <a:rPr spc="-10" dirty="0">
                <a:cs typeface="Arial"/>
              </a:rPr>
              <a:t>vertical</a:t>
            </a:r>
            <a:endParaRPr lang="en-US" spc="-10" dirty="0">
              <a:cs typeface="Arial"/>
            </a:endParaRPr>
          </a:p>
          <a:p>
            <a:pPr marL="845820" lvl="1" indent="-342900">
              <a:spcBef>
                <a:spcPts val="310"/>
              </a:spcBef>
              <a:buFont typeface="Arial" panose="020B0604020202020204" pitchFamily="34" charset="0"/>
              <a:buChar char="•"/>
            </a:pPr>
            <a:r>
              <a:rPr dirty="0">
                <a:cs typeface="Arial"/>
              </a:rPr>
              <a:t>10</a:t>
            </a:r>
            <a:r>
              <a:rPr spc="-30" dirty="0">
                <a:cs typeface="Arial"/>
              </a:rPr>
              <a:t> </a:t>
            </a:r>
            <a:r>
              <a:rPr dirty="0">
                <a:cs typeface="Arial"/>
              </a:rPr>
              <a:t>feet</a:t>
            </a:r>
            <a:r>
              <a:rPr spc="50" dirty="0">
                <a:cs typeface="Arial"/>
              </a:rPr>
              <a:t> </a:t>
            </a:r>
            <a:r>
              <a:rPr spc="-10" dirty="0">
                <a:cs typeface="Arial"/>
              </a:rPr>
              <a:t>horizontal</a:t>
            </a:r>
            <a:endParaRPr lang="en-US" spc="-10" dirty="0">
              <a:cs typeface="Arial"/>
            </a:endParaRPr>
          </a:p>
          <a:p>
            <a:pPr marL="845820" lvl="1" indent="-342900">
              <a:spcBef>
                <a:spcPts val="310"/>
              </a:spcBef>
              <a:buFont typeface="Arial" panose="020B0604020202020204" pitchFamily="34" charset="0"/>
              <a:buChar char="•"/>
            </a:pPr>
            <a:r>
              <a:rPr dirty="0">
                <a:cs typeface="Arial"/>
              </a:rPr>
              <a:t>"center</a:t>
            </a:r>
            <a:r>
              <a:rPr spc="25" dirty="0">
                <a:cs typeface="Arial"/>
              </a:rPr>
              <a:t> </a:t>
            </a:r>
            <a:r>
              <a:rPr dirty="0">
                <a:cs typeface="Arial"/>
              </a:rPr>
              <a:t>pipe</a:t>
            </a:r>
            <a:r>
              <a:rPr spc="10" dirty="0">
                <a:cs typeface="Arial"/>
              </a:rPr>
              <a:t> </a:t>
            </a:r>
            <a:r>
              <a:rPr dirty="0">
                <a:cs typeface="Arial"/>
              </a:rPr>
              <a:t>joints"</a:t>
            </a:r>
            <a:r>
              <a:rPr spc="135" dirty="0">
                <a:cs typeface="Arial"/>
              </a:rPr>
              <a:t> </a:t>
            </a:r>
            <a:r>
              <a:rPr spc="-25" dirty="0">
                <a:cs typeface="Arial"/>
              </a:rPr>
              <a:t>at </a:t>
            </a:r>
            <a:r>
              <a:rPr spc="-10" dirty="0">
                <a:cs typeface="Arial"/>
              </a:rPr>
              <a:t>crossings</a:t>
            </a:r>
            <a:endParaRPr lang="en-US" spc="-10" dirty="0">
              <a:cs typeface="Arial"/>
            </a:endParaRPr>
          </a:p>
          <a:p>
            <a:pPr marL="45720">
              <a:spcBef>
                <a:spcPts val="310"/>
              </a:spcBef>
            </a:pPr>
            <a:r>
              <a:rPr b="1" u="sng" dirty="0">
                <a:uFill>
                  <a:solidFill>
                    <a:srgbClr val="858782"/>
                  </a:solidFill>
                </a:uFill>
                <a:cs typeface="Arial"/>
              </a:rPr>
              <a:t>Rock Excavation</a:t>
            </a:r>
            <a:endParaRPr lang="en-US" b="1" u="sng" dirty="0">
              <a:uFill>
                <a:solidFill>
                  <a:srgbClr val="858782"/>
                </a:solidFill>
              </a:uFill>
              <a:cs typeface="Arial"/>
            </a:endParaRPr>
          </a:p>
          <a:p>
            <a:pPr marL="845820" lvl="1" indent="-342900">
              <a:spcBef>
                <a:spcPts val="310"/>
              </a:spcBef>
              <a:buFont typeface="Arial" panose="020B0604020202020204" pitchFamily="34" charset="0"/>
              <a:buChar char="•"/>
            </a:pPr>
            <a:r>
              <a:rPr spc="-40" dirty="0">
                <a:cs typeface="Arial"/>
              </a:rPr>
              <a:t>Excavate</a:t>
            </a:r>
            <a:r>
              <a:rPr spc="55" dirty="0">
                <a:cs typeface="Arial"/>
              </a:rPr>
              <a:t> </a:t>
            </a:r>
            <a:r>
              <a:rPr spc="-10" dirty="0">
                <a:cs typeface="Arial"/>
              </a:rPr>
              <a:t>extra</a:t>
            </a:r>
            <a:r>
              <a:rPr spc="55" dirty="0">
                <a:cs typeface="Arial"/>
              </a:rPr>
              <a:t> </a:t>
            </a:r>
            <a:r>
              <a:rPr dirty="0">
                <a:cs typeface="Times New Roman"/>
              </a:rPr>
              <a:t>6"</a:t>
            </a:r>
            <a:r>
              <a:rPr spc="-15" dirty="0">
                <a:cs typeface="Times New Roman"/>
              </a:rPr>
              <a:t> </a:t>
            </a:r>
            <a:r>
              <a:rPr dirty="0">
                <a:cs typeface="Arial"/>
              </a:rPr>
              <a:t>of</a:t>
            </a:r>
            <a:r>
              <a:rPr spc="25" dirty="0">
                <a:cs typeface="Arial"/>
              </a:rPr>
              <a:t> </a:t>
            </a:r>
            <a:r>
              <a:rPr dirty="0">
                <a:cs typeface="Arial"/>
              </a:rPr>
              <a:t>rock</a:t>
            </a:r>
            <a:r>
              <a:rPr spc="-95" dirty="0">
                <a:cs typeface="Arial"/>
              </a:rPr>
              <a:t> </a:t>
            </a:r>
            <a:r>
              <a:rPr spc="-25" dirty="0">
                <a:cs typeface="Arial"/>
              </a:rPr>
              <a:t>and</a:t>
            </a:r>
            <a:r>
              <a:rPr lang="en-US" dirty="0">
                <a:cs typeface="Arial"/>
              </a:rPr>
              <a:t> </a:t>
            </a:r>
            <a:r>
              <a:rPr spc="-10" dirty="0">
                <a:cs typeface="Times New Roman"/>
              </a:rPr>
              <a:t>backfill</a:t>
            </a:r>
            <a:r>
              <a:rPr spc="-50" dirty="0">
                <a:cs typeface="Times New Roman"/>
              </a:rPr>
              <a:t> </a:t>
            </a:r>
            <a:r>
              <a:rPr dirty="0">
                <a:cs typeface="Arial"/>
              </a:rPr>
              <a:t>with</a:t>
            </a:r>
            <a:r>
              <a:rPr spc="60" dirty="0">
                <a:cs typeface="Arial"/>
              </a:rPr>
              <a:t> </a:t>
            </a:r>
            <a:r>
              <a:rPr spc="-10" dirty="0">
                <a:cs typeface="Arial"/>
              </a:rPr>
              <a:t>clean</a:t>
            </a:r>
            <a:r>
              <a:rPr spc="-40" dirty="0">
                <a:cs typeface="Arial"/>
              </a:rPr>
              <a:t> </a:t>
            </a:r>
            <a:r>
              <a:rPr spc="-20" dirty="0">
                <a:cs typeface="Arial"/>
              </a:rPr>
              <a:t>sand</a:t>
            </a:r>
            <a:endParaRPr lang="en-US" spc="-20" dirty="0">
              <a:cs typeface="Arial"/>
            </a:endParaRPr>
          </a:p>
          <a:p>
            <a:pPr marL="45720">
              <a:lnSpc>
                <a:spcPct val="100000"/>
              </a:lnSpc>
              <a:spcBef>
                <a:spcPts val="310"/>
              </a:spcBef>
            </a:pPr>
            <a:r>
              <a:rPr b="1" u="sng" dirty="0">
                <a:uFill>
                  <a:solidFill>
                    <a:srgbClr val="858782"/>
                  </a:solidFill>
                </a:uFill>
                <a:cs typeface="Arial"/>
              </a:rPr>
              <a:t>De-Water as necessary</a:t>
            </a:r>
            <a:endParaRPr lang="en-US" b="1" u="sng" dirty="0">
              <a:uFill>
                <a:solidFill>
                  <a:srgbClr val="858782"/>
                </a:solidFill>
              </a:uFill>
              <a:cs typeface="Arial"/>
            </a:endParaRPr>
          </a:p>
          <a:p>
            <a:pPr marL="45720">
              <a:lnSpc>
                <a:spcPct val="100000"/>
              </a:lnSpc>
              <a:spcBef>
                <a:spcPts val="310"/>
              </a:spcBef>
            </a:pPr>
            <a:endParaRPr lang="en-US" sz="1000" b="1" u="sng" dirty="0">
              <a:uFill>
                <a:solidFill>
                  <a:srgbClr val="858782"/>
                </a:solidFill>
              </a:u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4401667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DB62E-0A82-4027-8970-A93C390C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0274"/>
          </a:xfrm>
        </p:spPr>
        <p:txBody>
          <a:bodyPr/>
          <a:lstStyle/>
          <a:p>
            <a:r>
              <a:rPr lang="en-US" dirty="0"/>
              <a:t>Backfilling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499A7-8C7F-42F8-9548-C9870E56D7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D22D02E-CDFB-433A-878E-FA9090200B78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CBD028-F970-43B7-A3BB-FCACB671B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131</a:t>
            </a:fld>
            <a:endParaRPr lang="en-US" dirty="0"/>
          </a:p>
        </p:txBody>
      </p:sp>
      <p:sp>
        <p:nvSpPr>
          <p:cNvPr id="24" name="object 33">
            <a:extLst>
              <a:ext uri="{FF2B5EF4-FFF2-40B4-BE49-F238E27FC236}">
                <a16:creationId xmlns:a16="http://schemas.microsoft.com/office/drawing/2014/main" id="{5919F9DF-CBBB-5124-FDF2-06F368ECA183}"/>
              </a:ext>
            </a:extLst>
          </p:cNvPr>
          <p:cNvSpPr txBox="1"/>
          <p:nvPr/>
        </p:nvSpPr>
        <p:spPr>
          <a:xfrm>
            <a:off x="485005" y="1621415"/>
            <a:ext cx="8209915" cy="475643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2000" dirty="0">
                <a:cs typeface="Arial"/>
              </a:rPr>
              <a:t>Use</a:t>
            </a:r>
            <a:r>
              <a:rPr sz="2000" spc="75" dirty="0">
                <a:cs typeface="Arial"/>
              </a:rPr>
              <a:t> </a:t>
            </a:r>
            <a:r>
              <a:rPr sz="2000" dirty="0">
                <a:cs typeface="Arial"/>
              </a:rPr>
              <a:t>only</a:t>
            </a:r>
            <a:r>
              <a:rPr sz="2000" spc="25" dirty="0">
                <a:cs typeface="Arial"/>
              </a:rPr>
              <a:t> </a:t>
            </a:r>
            <a:r>
              <a:rPr sz="2000" dirty="0">
                <a:cs typeface="Arial"/>
              </a:rPr>
              <a:t>clean</a:t>
            </a:r>
            <a:r>
              <a:rPr sz="2000" spc="45" dirty="0">
                <a:cs typeface="Arial"/>
              </a:rPr>
              <a:t> </a:t>
            </a:r>
            <a:r>
              <a:rPr sz="2000" dirty="0">
                <a:cs typeface="Arial"/>
              </a:rPr>
              <a:t>sand</a:t>
            </a:r>
            <a:r>
              <a:rPr sz="2000" spc="80" dirty="0">
                <a:cs typeface="Arial"/>
              </a:rPr>
              <a:t> </a:t>
            </a:r>
            <a:r>
              <a:rPr sz="2000" dirty="0">
                <a:cs typeface="Arial"/>
              </a:rPr>
              <a:t>or</a:t>
            </a:r>
            <a:r>
              <a:rPr sz="2000" spc="70" dirty="0">
                <a:cs typeface="Arial"/>
              </a:rPr>
              <a:t> </a:t>
            </a:r>
            <a:r>
              <a:rPr sz="2000" dirty="0">
                <a:cs typeface="Arial"/>
              </a:rPr>
              <a:t>soil for</a:t>
            </a:r>
            <a:r>
              <a:rPr sz="2000" spc="165" dirty="0">
                <a:cs typeface="Arial"/>
              </a:rPr>
              <a:t> </a:t>
            </a:r>
            <a:r>
              <a:rPr sz="2000" dirty="0">
                <a:cs typeface="Arial"/>
              </a:rPr>
              <a:t>initial</a:t>
            </a:r>
            <a:r>
              <a:rPr sz="2000" spc="15" dirty="0">
                <a:cs typeface="Arial"/>
              </a:rPr>
              <a:t> </a:t>
            </a:r>
            <a:r>
              <a:rPr sz="2000" spc="-10" dirty="0">
                <a:cs typeface="Arial"/>
              </a:rPr>
              <a:t>layers</a:t>
            </a:r>
            <a:endParaRPr lang="en-US" sz="2000" dirty="0">
              <a:cs typeface="Arial"/>
            </a:endParaRPr>
          </a:p>
          <a:p>
            <a:pPr marL="812800" lvl="1" indent="-342900">
              <a:spcBef>
                <a:spcPts val="390"/>
              </a:spcBef>
              <a:buFont typeface="Arial" panose="020B0604020202020204" pitchFamily="34" charset="0"/>
              <a:buChar char="•"/>
            </a:pPr>
            <a:r>
              <a:rPr sz="2000" spc="-20" dirty="0">
                <a:cs typeface="Arial"/>
              </a:rPr>
              <a:t>Free</a:t>
            </a:r>
            <a:r>
              <a:rPr sz="2000" spc="-5" dirty="0">
                <a:cs typeface="Arial"/>
              </a:rPr>
              <a:t> </a:t>
            </a:r>
            <a:r>
              <a:rPr sz="2000" dirty="0">
                <a:cs typeface="Arial"/>
              </a:rPr>
              <a:t>of</a:t>
            </a:r>
            <a:r>
              <a:rPr sz="2000" spc="80" dirty="0">
                <a:cs typeface="Arial"/>
              </a:rPr>
              <a:t> </a:t>
            </a:r>
            <a:r>
              <a:rPr sz="2000" spc="-10" dirty="0">
                <a:cs typeface="Arial"/>
              </a:rPr>
              <a:t>stones,</a:t>
            </a:r>
            <a:r>
              <a:rPr sz="2000" spc="20" dirty="0">
                <a:cs typeface="Arial"/>
              </a:rPr>
              <a:t> </a:t>
            </a:r>
            <a:r>
              <a:rPr sz="2000" dirty="0">
                <a:cs typeface="Arial"/>
              </a:rPr>
              <a:t>debris,</a:t>
            </a:r>
            <a:r>
              <a:rPr sz="2000" spc="-5" dirty="0">
                <a:cs typeface="Arial"/>
              </a:rPr>
              <a:t> </a:t>
            </a:r>
            <a:r>
              <a:rPr sz="2000" dirty="0">
                <a:cs typeface="Arial"/>
              </a:rPr>
              <a:t>peat,</a:t>
            </a:r>
            <a:r>
              <a:rPr sz="2000" spc="5" dirty="0">
                <a:cs typeface="Arial"/>
              </a:rPr>
              <a:t> </a:t>
            </a:r>
            <a:r>
              <a:rPr sz="2000" dirty="0">
                <a:cs typeface="Arial"/>
              </a:rPr>
              <a:t>roots,</a:t>
            </a:r>
            <a:r>
              <a:rPr sz="2000" spc="-35" dirty="0">
                <a:cs typeface="Arial"/>
              </a:rPr>
              <a:t> </a:t>
            </a:r>
            <a:r>
              <a:rPr sz="2000" dirty="0">
                <a:cs typeface="Arial"/>
              </a:rPr>
              <a:t>frozen</a:t>
            </a:r>
            <a:r>
              <a:rPr sz="2000" spc="-15" dirty="0">
                <a:cs typeface="Arial"/>
              </a:rPr>
              <a:t> </a:t>
            </a:r>
            <a:r>
              <a:rPr sz="2000" dirty="0">
                <a:cs typeface="Arial"/>
              </a:rPr>
              <a:t>material,</a:t>
            </a:r>
            <a:r>
              <a:rPr sz="2000" spc="5" dirty="0">
                <a:cs typeface="Arial"/>
              </a:rPr>
              <a:t> </a:t>
            </a:r>
            <a:r>
              <a:rPr sz="2000" spc="-20" dirty="0">
                <a:cs typeface="Arial"/>
              </a:rPr>
              <a:t>etc.</a:t>
            </a:r>
            <a:endParaRPr lang="en-US" sz="2000" spc="-20" dirty="0"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lang="en-US" sz="2000" dirty="0">
                <a:cs typeface="Arial"/>
              </a:rPr>
              <a:t>First</a:t>
            </a:r>
            <a:r>
              <a:rPr lang="en-US" sz="2000" spc="80" dirty="0">
                <a:cs typeface="Arial"/>
              </a:rPr>
              <a:t> </a:t>
            </a:r>
            <a:r>
              <a:rPr lang="en-US" sz="2000" dirty="0">
                <a:cs typeface="Arial"/>
              </a:rPr>
              <a:t>layer</a:t>
            </a:r>
            <a:r>
              <a:rPr lang="en-US" sz="2000" spc="-15" dirty="0">
                <a:cs typeface="Arial"/>
              </a:rPr>
              <a:t> </a:t>
            </a:r>
            <a:r>
              <a:rPr lang="en-US" sz="2000" dirty="0">
                <a:cs typeface="Arial"/>
              </a:rPr>
              <a:t>of</a:t>
            </a:r>
            <a:r>
              <a:rPr lang="en-US" sz="2000" spc="85" dirty="0">
                <a:cs typeface="Arial"/>
              </a:rPr>
              <a:t> </a:t>
            </a:r>
            <a:r>
              <a:rPr lang="en-US" sz="2000" spc="-10" dirty="0">
                <a:cs typeface="Arial"/>
              </a:rPr>
              <a:t>backfill</a:t>
            </a:r>
            <a:endParaRPr lang="en-US" sz="2000" spc="-20" dirty="0">
              <a:cs typeface="Arial"/>
            </a:endParaRPr>
          </a:p>
          <a:p>
            <a:pPr marL="812800" lvl="1" indent="-342900">
              <a:spcBef>
                <a:spcPts val="39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cs typeface="Arial"/>
              </a:rPr>
              <a:t>Install</a:t>
            </a:r>
            <a:r>
              <a:rPr lang="en-US" sz="2000" spc="-10" dirty="0">
                <a:cs typeface="Arial"/>
              </a:rPr>
              <a:t> </a:t>
            </a:r>
            <a:r>
              <a:rPr lang="en-US" sz="2000" dirty="0">
                <a:cs typeface="Arial"/>
              </a:rPr>
              <a:t>material</a:t>
            </a:r>
            <a:r>
              <a:rPr lang="en-US" sz="2000" spc="40" dirty="0">
                <a:cs typeface="Arial"/>
              </a:rPr>
              <a:t> </a:t>
            </a:r>
            <a:r>
              <a:rPr lang="en-US" sz="2000" dirty="0">
                <a:cs typeface="Arial"/>
              </a:rPr>
              <a:t>up</a:t>
            </a:r>
            <a:r>
              <a:rPr lang="en-US" sz="2000" spc="60" dirty="0">
                <a:cs typeface="Arial"/>
              </a:rPr>
              <a:t> </a:t>
            </a:r>
            <a:r>
              <a:rPr lang="en-US" sz="2000" dirty="0">
                <a:cs typeface="Arial"/>
              </a:rPr>
              <a:t>to</a:t>
            </a:r>
            <a:r>
              <a:rPr lang="en-US" sz="2000" spc="5" dirty="0">
                <a:cs typeface="Arial"/>
              </a:rPr>
              <a:t> </a:t>
            </a:r>
            <a:r>
              <a:rPr lang="en-US" sz="2000" dirty="0">
                <a:cs typeface="Arial"/>
              </a:rPr>
              <a:t>the</a:t>
            </a:r>
            <a:r>
              <a:rPr lang="en-US" sz="2000" spc="70" dirty="0">
                <a:cs typeface="Arial"/>
              </a:rPr>
              <a:t> </a:t>
            </a:r>
            <a:r>
              <a:rPr lang="en-US" sz="2000" dirty="0">
                <a:cs typeface="Arial"/>
              </a:rPr>
              <a:t>center</a:t>
            </a:r>
            <a:r>
              <a:rPr lang="en-US" sz="2000" spc="100" dirty="0">
                <a:cs typeface="Arial"/>
              </a:rPr>
              <a:t> </a:t>
            </a:r>
            <a:r>
              <a:rPr lang="en-US" sz="2000" dirty="0">
                <a:cs typeface="Arial"/>
              </a:rPr>
              <a:t>of</a:t>
            </a:r>
            <a:r>
              <a:rPr lang="en-US" sz="2000" spc="35" dirty="0">
                <a:cs typeface="Arial"/>
              </a:rPr>
              <a:t> </a:t>
            </a:r>
            <a:r>
              <a:rPr lang="en-US" sz="2000" spc="50" dirty="0">
                <a:cs typeface="Arial"/>
              </a:rPr>
              <a:t>the</a:t>
            </a:r>
            <a:r>
              <a:rPr lang="en-US" sz="2000" spc="-25" dirty="0">
                <a:cs typeface="Arial"/>
              </a:rPr>
              <a:t> </a:t>
            </a:r>
            <a:r>
              <a:rPr lang="en-US" sz="2000" dirty="0">
                <a:cs typeface="Arial"/>
              </a:rPr>
              <a:t>pipe</a:t>
            </a:r>
            <a:r>
              <a:rPr lang="en-US" sz="2000" spc="10" dirty="0">
                <a:cs typeface="Arial"/>
              </a:rPr>
              <a:t> </a:t>
            </a:r>
            <a:r>
              <a:rPr lang="en-US" sz="2000" spc="-10" dirty="0">
                <a:cs typeface="Arial"/>
              </a:rPr>
              <a:t>(</a:t>
            </a:r>
            <a:r>
              <a:rPr lang="en-US" sz="2000" spc="-10" dirty="0" err="1">
                <a:cs typeface="Arial"/>
              </a:rPr>
              <a:t>springline</a:t>
            </a:r>
            <a:r>
              <a:rPr lang="en-US" sz="2000" spc="-10" dirty="0">
                <a:cs typeface="Arial"/>
              </a:rPr>
              <a:t>)</a:t>
            </a:r>
            <a:endParaRPr lang="en-US" sz="2000" dirty="0">
              <a:cs typeface="Arial"/>
            </a:endParaRPr>
          </a:p>
          <a:p>
            <a:pPr marL="812800" lvl="1" indent="-342900">
              <a:spcBef>
                <a:spcPts val="390"/>
              </a:spcBef>
              <a:buFont typeface="Arial" panose="020B0604020202020204" pitchFamily="34" charset="0"/>
              <a:buChar char="•"/>
            </a:pPr>
            <a:r>
              <a:rPr lang="en-US" sz="2000" spc="-20" dirty="0">
                <a:cs typeface="Arial"/>
              </a:rPr>
              <a:t>Keep</a:t>
            </a:r>
            <a:r>
              <a:rPr lang="en-US" sz="2000" spc="70" dirty="0">
                <a:cs typeface="Arial"/>
              </a:rPr>
              <a:t> </a:t>
            </a:r>
            <a:r>
              <a:rPr lang="en-US" sz="2000" dirty="0">
                <a:cs typeface="Arial"/>
              </a:rPr>
              <a:t>joints</a:t>
            </a:r>
            <a:r>
              <a:rPr lang="en-US" sz="2000" spc="-50" dirty="0">
                <a:cs typeface="Arial"/>
              </a:rPr>
              <a:t> </a:t>
            </a:r>
            <a:r>
              <a:rPr lang="en-US" sz="2000" spc="-20" dirty="0">
                <a:cs typeface="Arial"/>
              </a:rPr>
              <a:t>exposed</a:t>
            </a:r>
            <a:r>
              <a:rPr lang="en-US" sz="2000" spc="45" dirty="0">
                <a:cs typeface="Arial"/>
              </a:rPr>
              <a:t> </a:t>
            </a:r>
            <a:r>
              <a:rPr lang="en-US" sz="2000" dirty="0">
                <a:cs typeface="Arial"/>
              </a:rPr>
              <a:t>until</a:t>
            </a:r>
            <a:r>
              <a:rPr lang="en-US" sz="2000" spc="75" dirty="0">
                <a:cs typeface="Arial"/>
              </a:rPr>
              <a:t> </a:t>
            </a:r>
            <a:r>
              <a:rPr lang="en-US" sz="2000" dirty="0">
                <a:cs typeface="Arial"/>
              </a:rPr>
              <a:t>after</a:t>
            </a:r>
            <a:r>
              <a:rPr lang="en-US" sz="2000" spc="114" dirty="0">
                <a:cs typeface="Arial"/>
              </a:rPr>
              <a:t> </a:t>
            </a:r>
            <a:r>
              <a:rPr lang="en-US" sz="2000" spc="-10" dirty="0">
                <a:cs typeface="Arial"/>
              </a:rPr>
              <a:t>pressure</a:t>
            </a:r>
            <a:r>
              <a:rPr lang="en-US" sz="2000" spc="5" dirty="0">
                <a:cs typeface="Arial"/>
              </a:rPr>
              <a:t> </a:t>
            </a:r>
            <a:r>
              <a:rPr lang="en-US" sz="2000" dirty="0">
                <a:cs typeface="Arial"/>
              </a:rPr>
              <a:t>testing </a:t>
            </a:r>
            <a:r>
              <a:rPr lang="en-US" sz="2000" spc="-10" dirty="0">
                <a:cs typeface="Arial"/>
              </a:rPr>
              <a:t>is complete</a:t>
            </a:r>
          </a:p>
          <a:p>
            <a:pPr marL="812800" lvl="1" indent="-342900">
              <a:spcBef>
                <a:spcPts val="39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cs typeface="Arial"/>
              </a:rPr>
              <a:t>Then</a:t>
            </a:r>
            <a:r>
              <a:rPr lang="en-US" sz="2000" spc="-45" dirty="0">
                <a:cs typeface="Arial"/>
              </a:rPr>
              <a:t> </a:t>
            </a:r>
            <a:r>
              <a:rPr lang="en-US" sz="2000" dirty="0">
                <a:cs typeface="Arial"/>
              </a:rPr>
              <a:t>compacted</a:t>
            </a:r>
            <a:r>
              <a:rPr lang="en-US" sz="2000" spc="-45" dirty="0">
                <a:cs typeface="Arial"/>
              </a:rPr>
              <a:t> </a:t>
            </a:r>
            <a:r>
              <a:rPr lang="en-US" sz="2000" dirty="0">
                <a:cs typeface="Arial"/>
              </a:rPr>
              <a:t>around</a:t>
            </a:r>
            <a:r>
              <a:rPr lang="en-US" sz="2000" spc="-15" dirty="0">
                <a:cs typeface="Arial"/>
              </a:rPr>
              <a:t> </a:t>
            </a:r>
            <a:r>
              <a:rPr lang="en-US" sz="2000" dirty="0">
                <a:cs typeface="Arial"/>
              </a:rPr>
              <a:t>and</a:t>
            </a:r>
            <a:r>
              <a:rPr lang="en-US" sz="2000" spc="-20" dirty="0">
                <a:cs typeface="Arial"/>
              </a:rPr>
              <a:t> </a:t>
            </a:r>
            <a:r>
              <a:rPr lang="en-US" sz="2000" dirty="0">
                <a:cs typeface="Arial"/>
              </a:rPr>
              <a:t>under</a:t>
            </a:r>
            <a:r>
              <a:rPr lang="en-US" sz="2000" spc="55" dirty="0">
                <a:cs typeface="Arial"/>
              </a:rPr>
              <a:t> </a:t>
            </a:r>
            <a:r>
              <a:rPr lang="en-US" sz="2000" spc="50" dirty="0">
                <a:cs typeface="Arial"/>
              </a:rPr>
              <a:t>the</a:t>
            </a:r>
            <a:r>
              <a:rPr lang="en-US" sz="2000" spc="-45" dirty="0">
                <a:cs typeface="Arial"/>
              </a:rPr>
              <a:t> </a:t>
            </a:r>
            <a:r>
              <a:rPr lang="en-US" sz="2000" dirty="0">
                <a:cs typeface="Arial"/>
              </a:rPr>
              <a:t>pipe</a:t>
            </a:r>
            <a:r>
              <a:rPr lang="en-US" sz="2000" spc="-25" dirty="0">
                <a:cs typeface="Arial"/>
              </a:rPr>
              <a:t> </a:t>
            </a:r>
            <a:r>
              <a:rPr lang="en-US" sz="2000" spc="55" dirty="0">
                <a:cs typeface="Arial"/>
              </a:rPr>
              <a:t>with</a:t>
            </a:r>
            <a:r>
              <a:rPr lang="en-US" sz="2000" spc="-70" dirty="0">
                <a:cs typeface="Arial"/>
              </a:rPr>
              <a:t> </a:t>
            </a:r>
            <a:r>
              <a:rPr lang="en-US" sz="2000" spc="-90" dirty="0">
                <a:cs typeface="Arial"/>
              </a:rPr>
              <a:t>a</a:t>
            </a:r>
            <a:r>
              <a:rPr lang="en-US" sz="2000" spc="15" dirty="0">
                <a:cs typeface="Arial"/>
              </a:rPr>
              <a:t> </a:t>
            </a:r>
            <a:r>
              <a:rPr lang="en-US" sz="2000" dirty="0">
                <a:cs typeface="Arial"/>
              </a:rPr>
              <a:t>hand</a:t>
            </a:r>
            <a:r>
              <a:rPr lang="en-US" sz="2000" spc="-5" dirty="0">
                <a:cs typeface="Arial"/>
              </a:rPr>
              <a:t> </a:t>
            </a:r>
            <a:r>
              <a:rPr lang="en-US" sz="2000" spc="-25" dirty="0">
                <a:cs typeface="Arial"/>
              </a:rPr>
              <a:t>or </a:t>
            </a:r>
            <a:r>
              <a:rPr lang="en-US" sz="2000" dirty="0">
                <a:cs typeface="Arial"/>
              </a:rPr>
              <a:t>pneumatic</a:t>
            </a:r>
            <a:r>
              <a:rPr lang="en-US" sz="2000" spc="30" dirty="0">
                <a:cs typeface="Arial"/>
              </a:rPr>
              <a:t> </a:t>
            </a:r>
            <a:r>
              <a:rPr lang="en-US" sz="2000" spc="-10" dirty="0">
                <a:cs typeface="Arial"/>
              </a:rPr>
              <a:t>tamper</a:t>
            </a: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lang="en-US" sz="2000" dirty="0">
                <a:cs typeface="Arial"/>
              </a:rPr>
              <a:t>Continue adding</a:t>
            </a:r>
            <a:r>
              <a:rPr lang="en-US" sz="2000" spc="5" dirty="0">
                <a:cs typeface="Arial"/>
              </a:rPr>
              <a:t> </a:t>
            </a:r>
            <a:r>
              <a:rPr lang="en-US" sz="2000" dirty="0">
                <a:cs typeface="Arial"/>
              </a:rPr>
              <a:t>layers</a:t>
            </a:r>
            <a:r>
              <a:rPr lang="en-US" sz="2000" spc="35" dirty="0">
                <a:cs typeface="Arial"/>
              </a:rPr>
              <a:t> </a:t>
            </a:r>
            <a:r>
              <a:rPr lang="en-US" sz="2000" spc="50" dirty="0">
                <a:cs typeface="Arial"/>
              </a:rPr>
              <a:t>of</a:t>
            </a:r>
            <a:r>
              <a:rPr lang="en-US" sz="2000" spc="175" dirty="0">
                <a:cs typeface="Arial"/>
              </a:rPr>
              <a:t> </a:t>
            </a:r>
            <a:r>
              <a:rPr lang="en-US" sz="2000" spc="50" dirty="0">
                <a:cs typeface="Arial"/>
              </a:rPr>
              <a:t>good</a:t>
            </a:r>
            <a:r>
              <a:rPr lang="en-US" sz="2000" spc="155" dirty="0">
                <a:cs typeface="Arial"/>
              </a:rPr>
              <a:t> </a:t>
            </a:r>
            <a:r>
              <a:rPr lang="en-US" sz="2000" dirty="0">
                <a:cs typeface="Arial"/>
              </a:rPr>
              <a:t>quality</a:t>
            </a:r>
            <a:r>
              <a:rPr lang="en-US" sz="2000" spc="114" dirty="0">
                <a:cs typeface="Arial"/>
              </a:rPr>
              <a:t> </a:t>
            </a:r>
            <a:r>
              <a:rPr lang="en-US" sz="2000" spc="45" dirty="0">
                <a:cs typeface="Arial"/>
              </a:rPr>
              <a:t>backfill</a:t>
            </a:r>
            <a:r>
              <a:rPr lang="en-US" sz="2000" spc="114" dirty="0">
                <a:cs typeface="Arial"/>
              </a:rPr>
              <a:t> </a:t>
            </a:r>
            <a:r>
              <a:rPr lang="en-US" sz="2000" dirty="0">
                <a:cs typeface="Arial"/>
              </a:rPr>
              <a:t>and</a:t>
            </a:r>
            <a:r>
              <a:rPr lang="en-US" sz="2000" spc="110" dirty="0">
                <a:cs typeface="Arial"/>
              </a:rPr>
              <a:t> </a:t>
            </a:r>
            <a:r>
              <a:rPr lang="en-US" sz="2000" dirty="0">
                <a:cs typeface="Arial"/>
              </a:rPr>
              <a:t>compact</a:t>
            </a:r>
            <a:r>
              <a:rPr lang="en-US" sz="2000" spc="300" dirty="0">
                <a:cs typeface="Arial"/>
              </a:rPr>
              <a:t> </a:t>
            </a:r>
            <a:r>
              <a:rPr lang="en-US" sz="2000" spc="-25" dirty="0">
                <a:cs typeface="Arial"/>
              </a:rPr>
              <a:t>to </a:t>
            </a:r>
            <a:r>
              <a:rPr lang="en-US" sz="2000" dirty="0">
                <a:cs typeface="Arial"/>
              </a:rPr>
              <a:t>secure</a:t>
            </a:r>
            <a:r>
              <a:rPr lang="en-US" sz="2000" spc="50" dirty="0">
                <a:cs typeface="Arial"/>
              </a:rPr>
              <a:t> </a:t>
            </a:r>
            <a:r>
              <a:rPr lang="en-US" sz="2000" spc="60" dirty="0">
                <a:cs typeface="Arial"/>
              </a:rPr>
              <a:t>the</a:t>
            </a:r>
            <a:r>
              <a:rPr lang="en-US" sz="2000" spc="-70" dirty="0">
                <a:cs typeface="Arial"/>
              </a:rPr>
              <a:t> </a:t>
            </a:r>
            <a:r>
              <a:rPr lang="en-US" sz="2000" spc="-20" dirty="0">
                <a:cs typeface="Arial"/>
              </a:rPr>
              <a:t>pipe</a:t>
            </a:r>
          </a:p>
          <a:p>
            <a:pPr marL="812800" lvl="1" indent="-342900">
              <a:spcBef>
                <a:spcPts val="39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cs typeface="Arial"/>
              </a:rPr>
              <a:t>Final</a:t>
            </a:r>
            <a:r>
              <a:rPr lang="en-US" sz="2000" spc="-40" dirty="0">
                <a:cs typeface="Arial"/>
              </a:rPr>
              <a:t> </a:t>
            </a:r>
            <a:r>
              <a:rPr lang="en-US" sz="2000" dirty="0">
                <a:cs typeface="Arial"/>
              </a:rPr>
              <a:t>layer</a:t>
            </a:r>
            <a:r>
              <a:rPr lang="en-US" sz="2000" spc="15" dirty="0">
                <a:cs typeface="Arial"/>
              </a:rPr>
              <a:t> </a:t>
            </a:r>
            <a:r>
              <a:rPr lang="en-US" sz="2000" dirty="0">
                <a:cs typeface="Arial"/>
              </a:rPr>
              <a:t>should</a:t>
            </a:r>
            <a:r>
              <a:rPr lang="en-US" sz="2000" spc="5" dirty="0">
                <a:cs typeface="Arial"/>
              </a:rPr>
              <a:t> </a:t>
            </a:r>
            <a:r>
              <a:rPr lang="en-US" sz="2000" dirty="0">
                <a:cs typeface="Arial"/>
              </a:rPr>
              <a:t>be</a:t>
            </a:r>
            <a:r>
              <a:rPr lang="en-US" sz="2000" spc="-20" dirty="0">
                <a:cs typeface="Arial"/>
              </a:rPr>
              <a:t> </a:t>
            </a:r>
            <a:r>
              <a:rPr lang="en-US" sz="2000" dirty="0">
                <a:cs typeface="Arial"/>
              </a:rPr>
              <a:t>at least 6"</a:t>
            </a:r>
            <a:r>
              <a:rPr lang="en-US" sz="2000" spc="75" dirty="0">
                <a:cs typeface="Arial"/>
              </a:rPr>
              <a:t> </a:t>
            </a:r>
            <a:r>
              <a:rPr lang="en-US" sz="2000" dirty="0">
                <a:cs typeface="Arial"/>
              </a:rPr>
              <a:t>above</a:t>
            </a:r>
            <a:r>
              <a:rPr lang="en-US" sz="2000" spc="-55" dirty="0">
                <a:cs typeface="Arial"/>
              </a:rPr>
              <a:t> </a:t>
            </a:r>
            <a:r>
              <a:rPr lang="en-US" sz="2000" dirty="0">
                <a:cs typeface="Arial"/>
              </a:rPr>
              <a:t>the</a:t>
            </a:r>
            <a:r>
              <a:rPr lang="en-US" sz="2000" spc="25" dirty="0">
                <a:cs typeface="Arial"/>
              </a:rPr>
              <a:t> </a:t>
            </a:r>
            <a:r>
              <a:rPr lang="en-US" sz="2000" dirty="0">
                <a:cs typeface="Arial"/>
              </a:rPr>
              <a:t>top</a:t>
            </a:r>
            <a:r>
              <a:rPr lang="en-US" sz="2000" spc="-50" dirty="0">
                <a:cs typeface="Arial"/>
              </a:rPr>
              <a:t> </a:t>
            </a:r>
            <a:r>
              <a:rPr lang="en-US" sz="2000" dirty="0">
                <a:cs typeface="Arial"/>
              </a:rPr>
              <a:t>of</a:t>
            </a:r>
            <a:r>
              <a:rPr lang="en-US" sz="2000" spc="70" dirty="0">
                <a:cs typeface="Arial"/>
              </a:rPr>
              <a:t> </a:t>
            </a:r>
            <a:r>
              <a:rPr lang="en-US" sz="2000" dirty="0">
                <a:cs typeface="Arial"/>
              </a:rPr>
              <a:t>the</a:t>
            </a:r>
            <a:r>
              <a:rPr lang="en-US" sz="2000" spc="-25" dirty="0">
                <a:cs typeface="Arial"/>
              </a:rPr>
              <a:t> </a:t>
            </a:r>
            <a:r>
              <a:rPr lang="en-US" sz="2000" dirty="0">
                <a:cs typeface="Arial"/>
              </a:rPr>
              <a:t>main</a:t>
            </a:r>
            <a:r>
              <a:rPr lang="en-US" sz="2000" spc="70" dirty="0">
                <a:cs typeface="Arial"/>
              </a:rPr>
              <a:t> </a:t>
            </a:r>
            <a:r>
              <a:rPr lang="en-US" sz="2000" dirty="0">
                <a:cs typeface="Arial"/>
              </a:rPr>
              <a:t>for</a:t>
            </a:r>
            <a:r>
              <a:rPr lang="en-US" sz="2000" spc="-90" dirty="0">
                <a:cs typeface="Arial"/>
              </a:rPr>
              <a:t> </a:t>
            </a:r>
            <a:r>
              <a:rPr lang="en-US" sz="2000" spc="-160" dirty="0">
                <a:cs typeface="Times New Roman"/>
              </a:rPr>
              <a:t>≤</a:t>
            </a:r>
            <a:r>
              <a:rPr lang="en-US" sz="2000" spc="-75" dirty="0">
                <a:cs typeface="Times New Roman"/>
              </a:rPr>
              <a:t> </a:t>
            </a:r>
            <a:r>
              <a:rPr lang="en-US" sz="2000" spc="-25" dirty="0">
                <a:cs typeface="Arial"/>
              </a:rPr>
              <a:t>8" </a:t>
            </a:r>
            <a:r>
              <a:rPr lang="en-US" sz="2000" spc="-10" dirty="0">
                <a:cs typeface="Arial"/>
              </a:rPr>
              <a:t>pipes</a:t>
            </a:r>
          </a:p>
          <a:p>
            <a:pPr marL="812800" lvl="1" indent="-342900">
              <a:spcBef>
                <a:spcPts val="390"/>
              </a:spcBef>
              <a:buFont typeface="Arial" panose="020B0604020202020204" pitchFamily="34" charset="0"/>
              <a:buChar char="•"/>
            </a:pPr>
            <a:r>
              <a:rPr lang="en-US" sz="2000" spc="-10" dirty="0">
                <a:cs typeface="Arial"/>
              </a:rPr>
              <a:t>Thicker</a:t>
            </a:r>
            <a:r>
              <a:rPr lang="en-US" sz="2000" spc="80" dirty="0">
                <a:cs typeface="Arial"/>
              </a:rPr>
              <a:t> </a:t>
            </a:r>
            <a:r>
              <a:rPr lang="en-US" sz="2000" dirty="0">
                <a:cs typeface="Arial"/>
              </a:rPr>
              <a:t>layer</a:t>
            </a:r>
            <a:r>
              <a:rPr lang="en-US" sz="2000" spc="-5" dirty="0">
                <a:cs typeface="Arial"/>
              </a:rPr>
              <a:t> </a:t>
            </a:r>
            <a:r>
              <a:rPr lang="en-US" sz="2000" dirty="0">
                <a:cs typeface="Arial"/>
              </a:rPr>
              <a:t>for</a:t>
            </a:r>
            <a:r>
              <a:rPr lang="en-US" sz="2000" spc="-15" dirty="0">
                <a:cs typeface="Arial"/>
              </a:rPr>
              <a:t> </a:t>
            </a:r>
            <a:r>
              <a:rPr lang="en-US" sz="2000" dirty="0">
                <a:cs typeface="Arial"/>
              </a:rPr>
              <a:t>larger</a:t>
            </a:r>
            <a:r>
              <a:rPr lang="en-US" sz="2000" spc="-20" dirty="0">
                <a:cs typeface="Arial"/>
              </a:rPr>
              <a:t> </a:t>
            </a:r>
            <a:r>
              <a:rPr lang="en-US" sz="2000" dirty="0">
                <a:cs typeface="Arial"/>
              </a:rPr>
              <a:t>pipes</a:t>
            </a:r>
            <a:r>
              <a:rPr lang="en-US" sz="2000" spc="-85" dirty="0">
                <a:cs typeface="Arial"/>
              </a:rPr>
              <a:t> </a:t>
            </a:r>
            <a:r>
              <a:rPr lang="en-US" sz="2000" spc="-65" dirty="0">
                <a:cs typeface="Arial"/>
              </a:rPr>
              <a:t>as</a:t>
            </a:r>
            <a:r>
              <a:rPr lang="en-US" sz="2000" spc="55" dirty="0">
                <a:cs typeface="Arial"/>
              </a:rPr>
              <a:t> </a:t>
            </a:r>
            <a:r>
              <a:rPr lang="en-US" sz="2000" dirty="0">
                <a:cs typeface="Arial"/>
              </a:rPr>
              <a:t>recommended</a:t>
            </a:r>
            <a:r>
              <a:rPr lang="en-US" sz="2000" spc="-45" dirty="0">
                <a:cs typeface="Arial"/>
              </a:rPr>
              <a:t> </a:t>
            </a:r>
            <a:r>
              <a:rPr lang="en-US" sz="2000" dirty="0">
                <a:cs typeface="Arial"/>
              </a:rPr>
              <a:t>by</a:t>
            </a:r>
            <a:r>
              <a:rPr lang="en-US" sz="2000" spc="-10" dirty="0">
                <a:cs typeface="Arial"/>
              </a:rPr>
              <a:t> manufacturer</a:t>
            </a: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lang="en-US" sz="2000" dirty="0">
                <a:cs typeface="Arial"/>
              </a:rPr>
              <a:t>Fill</a:t>
            </a:r>
            <a:r>
              <a:rPr lang="en-US" sz="2000" spc="40" dirty="0">
                <a:cs typeface="Arial"/>
              </a:rPr>
              <a:t> </a:t>
            </a:r>
            <a:r>
              <a:rPr lang="en-US" sz="2000" dirty="0">
                <a:cs typeface="Arial"/>
              </a:rPr>
              <a:t>in</a:t>
            </a:r>
            <a:r>
              <a:rPr lang="en-US" sz="2000" spc="125" dirty="0">
                <a:cs typeface="Arial"/>
              </a:rPr>
              <a:t> </a:t>
            </a:r>
            <a:r>
              <a:rPr lang="en-US" sz="2000" dirty="0">
                <a:cs typeface="Arial"/>
              </a:rPr>
              <a:t>rest</a:t>
            </a:r>
            <a:r>
              <a:rPr lang="en-US" sz="2000" spc="50" dirty="0">
                <a:cs typeface="Arial"/>
              </a:rPr>
              <a:t> </a:t>
            </a:r>
            <a:r>
              <a:rPr lang="en-US" sz="2000" dirty="0">
                <a:cs typeface="Arial"/>
              </a:rPr>
              <a:t>of</a:t>
            </a:r>
            <a:r>
              <a:rPr lang="en-US" sz="2000" spc="30" dirty="0">
                <a:cs typeface="Arial"/>
              </a:rPr>
              <a:t> </a:t>
            </a:r>
            <a:r>
              <a:rPr lang="en-US" sz="2000" dirty="0">
                <a:cs typeface="Arial"/>
              </a:rPr>
              <a:t>trench</a:t>
            </a:r>
            <a:r>
              <a:rPr lang="en-US" sz="2000" spc="70" dirty="0">
                <a:cs typeface="Arial"/>
              </a:rPr>
              <a:t> </a:t>
            </a:r>
            <a:r>
              <a:rPr lang="en-US" sz="2000" spc="60" dirty="0">
                <a:cs typeface="Arial"/>
              </a:rPr>
              <a:t>with </a:t>
            </a:r>
            <a:r>
              <a:rPr lang="en-US" sz="2000" dirty="0">
                <a:cs typeface="Arial"/>
              </a:rPr>
              <a:t>excavated</a:t>
            </a:r>
            <a:r>
              <a:rPr lang="en-US" sz="2000" spc="150" dirty="0">
                <a:cs typeface="Arial"/>
              </a:rPr>
              <a:t> </a:t>
            </a:r>
            <a:r>
              <a:rPr lang="en-US" sz="2000" dirty="0">
                <a:cs typeface="Arial"/>
              </a:rPr>
              <a:t>material and</a:t>
            </a:r>
            <a:r>
              <a:rPr lang="en-US" sz="2000" spc="30" dirty="0">
                <a:cs typeface="Arial"/>
              </a:rPr>
              <a:t> </a:t>
            </a:r>
            <a:r>
              <a:rPr lang="en-US" sz="2000" spc="-10" dirty="0">
                <a:cs typeface="Arial"/>
              </a:rPr>
              <a:t>compact!</a:t>
            </a:r>
            <a:endParaRPr lang="en-US" sz="2000" dirty="0">
              <a:cs typeface="Arial"/>
            </a:endParaRPr>
          </a:p>
          <a:p>
            <a:pPr marL="812800" lvl="1" indent="-342900">
              <a:spcBef>
                <a:spcPts val="390"/>
              </a:spcBef>
              <a:buFont typeface="Arial" panose="020B0604020202020204" pitchFamily="34" charset="0"/>
              <a:buChar char="•"/>
            </a:pPr>
            <a:r>
              <a:rPr lang="en-US" sz="2000" spc="-10" dirty="0">
                <a:cs typeface="Arial"/>
              </a:rPr>
              <a:t>Advised</a:t>
            </a:r>
            <a:r>
              <a:rPr lang="en-US" sz="2000" spc="-45" dirty="0">
                <a:cs typeface="Arial"/>
              </a:rPr>
              <a:t> </a:t>
            </a:r>
            <a:r>
              <a:rPr lang="en-US" sz="2000" dirty="0">
                <a:cs typeface="Arial"/>
              </a:rPr>
              <a:t>to</a:t>
            </a:r>
            <a:r>
              <a:rPr lang="en-US" sz="2000" spc="175" dirty="0">
                <a:cs typeface="Arial"/>
              </a:rPr>
              <a:t> </a:t>
            </a:r>
            <a:r>
              <a:rPr lang="en-US" sz="2000" dirty="0">
                <a:cs typeface="Arial"/>
              </a:rPr>
              <a:t>wait</a:t>
            </a:r>
            <a:r>
              <a:rPr lang="en-US" sz="2000" spc="30" dirty="0">
                <a:cs typeface="Arial"/>
              </a:rPr>
              <a:t> </a:t>
            </a:r>
            <a:r>
              <a:rPr lang="en-US" sz="2000" dirty="0">
                <a:cs typeface="Arial"/>
              </a:rPr>
              <a:t>until</a:t>
            </a:r>
            <a:r>
              <a:rPr lang="en-US" sz="2000" spc="15" dirty="0">
                <a:cs typeface="Arial"/>
              </a:rPr>
              <a:t> </a:t>
            </a:r>
            <a:r>
              <a:rPr lang="en-US" sz="2000" spc="-10" dirty="0">
                <a:cs typeface="Arial"/>
              </a:rPr>
              <a:t>pressure</a:t>
            </a:r>
            <a:r>
              <a:rPr lang="en-US" sz="2000" spc="35" dirty="0">
                <a:cs typeface="Arial"/>
              </a:rPr>
              <a:t> </a:t>
            </a:r>
            <a:r>
              <a:rPr lang="en-US" sz="2000" dirty="0">
                <a:cs typeface="Arial"/>
              </a:rPr>
              <a:t>testing</a:t>
            </a:r>
            <a:r>
              <a:rPr lang="en-US" sz="2000" spc="-35" dirty="0">
                <a:cs typeface="Arial"/>
              </a:rPr>
              <a:t> </a:t>
            </a:r>
            <a:r>
              <a:rPr lang="en-US" sz="2000" spc="-10" dirty="0">
                <a:cs typeface="Arial"/>
              </a:rPr>
              <a:t>is</a:t>
            </a:r>
            <a:r>
              <a:rPr lang="en-US" sz="2000" spc="15" dirty="0">
                <a:cs typeface="Arial"/>
              </a:rPr>
              <a:t> </a:t>
            </a:r>
            <a:r>
              <a:rPr lang="en-US" sz="2000" spc="-10" dirty="0">
                <a:cs typeface="Arial"/>
              </a:rPr>
              <a:t>completed</a:t>
            </a:r>
            <a:endParaRPr lang="en-US" sz="2000" dirty="0">
              <a:cs typeface="Arial"/>
            </a:endParaRPr>
          </a:p>
          <a:p>
            <a:pPr marL="320040" indent="-121920">
              <a:lnSpc>
                <a:spcPct val="100000"/>
              </a:lnSpc>
              <a:spcBef>
                <a:spcPts val="280"/>
              </a:spcBef>
              <a:buChar char="•"/>
              <a:tabLst>
                <a:tab pos="320675" algn="l"/>
              </a:tabLst>
            </a:pPr>
            <a:endParaRPr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400237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DB62E-0A82-4027-8970-A93C390C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0826"/>
            <a:ext cx="7886700" cy="1325563"/>
          </a:xfrm>
        </p:spPr>
        <p:txBody>
          <a:bodyPr/>
          <a:lstStyle/>
          <a:p>
            <a:r>
              <a:rPr lang="en-US" dirty="0"/>
              <a:t>Flushing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499A7-8C7F-42F8-9548-C9870E56D7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D22D02E-CDFB-433A-878E-FA9090200B78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CBD028-F970-43B7-A3BB-FCACB671B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132</a:t>
            </a:fld>
            <a:endParaRPr lang="en-US" dirty="0"/>
          </a:p>
        </p:txBody>
      </p:sp>
      <p:pic>
        <p:nvPicPr>
          <p:cNvPr id="8" name="object 7">
            <a:extLst>
              <a:ext uri="{FF2B5EF4-FFF2-40B4-BE49-F238E27FC236}">
                <a16:creationId xmlns:a16="http://schemas.microsoft.com/office/drawing/2014/main" id="{C5EAD551-6576-D0CF-94FD-60181096B5AF}"/>
              </a:ext>
            </a:extLst>
          </p:cNvPr>
          <p:cNvPicPr/>
          <p:nvPr/>
        </p:nvPicPr>
        <p:blipFill rotWithShape="1">
          <a:blip r:embed="rId2" cstate="print"/>
          <a:srcRect r="9236" b="11216"/>
          <a:stretch/>
        </p:blipFill>
        <p:spPr>
          <a:xfrm>
            <a:off x="5081666" y="2020283"/>
            <a:ext cx="3719433" cy="3166314"/>
          </a:xfrm>
          <a:prstGeom prst="rect">
            <a:avLst/>
          </a:prstGeom>
        </p:spPr>
      </p:pic>
      <p:sp>
        <p:nvSpPr>
          <p:cNvPr id="31" name="object 41">
            <a:extLst>
              <a:ext uri="{FF2B5EF4-FFF2-40B4-BE49-F238E27FC236}">
                <a16:creationId xmlns:a16="http://schemas.microsoft.com/office/drawing/2014/main" id="{D17EB0CB-02DB-F68C-119C-E96EA680BB6E}"/>
              </a:ext>
            </a:extLst>
          </p:cNvPr>
          <p:cNvSpPr txBox="1"/>
          <p:nvPr/>
        </p:nvSpPr>
        <p:spPr>
          <a:xfrm>
            <a:off x="405240" y="2000656"/>
            <a:ext cx="4566810" cy="305025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94970" marR="5080" indent="-342900">
              <a:lnSpc>
                <a:spcPct val="113999"/>
              </a:lnSpc>
              <a:spcBef>
                <a:spcPts val="110"/>
              </a:spcBef>
              <a:buFont typeface="Arial" panose="020B0604020202020204" pitchFamily="34" charset="0"/>
              <a:buChar char="•"/>
            </a:pPr>
            <a:r>
              <a:rPr sz="2000" dirty="0">
                <a:cs typeface="Arial"/>
              </a:rPr>
              <a:t>Prior</a:t>
            </a:r>
            <a:r>
              <a:rPr sz="2000" spc="85" dirty="0">
                <a:cs typeface="Arial"/>
              </a:rPr>
              <a:t> </a:t>
            </a:r>
            <a:r>
              <a:rPr sz="2000" dirty="0">
                <a:cs typeface="Arial"/>
              </a:rPr>
              <a:t>to</a:t>
            </a:r>
            <a:r>
              <a:rPr sz="2000" spc="190" dirty="0">
                <a:cs typeface="Arial"/>
              </a:rPr>
              <a:t> </a:t>
            </a:r>
            <a:r>
              <a:rPr sz="2000" dirty="0">
                <a:cs typeface="Arial"/>
              </a:rPr>
              <a:t>disinfection,</a:t>
            </a:r>
            <a:r>
              <a:rPr sz="2000" spc="110" dirty="0">
                <a:cs typeface="Arial"/>
              </a:rPr>
              <a:t> </a:t>
            </a:r>
            <a:r>
              <a:rPr sz="2000" dirty="0">
                <a:cs typeface="Arial"/>
              </a:rPr>
              <a:t>the</a:t>
            </a:r>
            <a:r>
              <a:rPr sz="2000" spc="20" dirty="0">
                <a:cs typeface="Arial"/>
              </a:rPr>
              <a:t> </a:t>
            </a:r>
            <a:r>
              <a:rPr sz="2000" spc="-20" dirty="0">
                <a:cs typeface="Arial"/>
              </a:rPr>
              <a:t>main </a:t>
            </a:r>
            <a:r>
              <a:rPr sz="2000" dirty="0">
                <a:cs typeface="Arial"/>
              </a:rPr>
              <a:t>must</a:t>
            </a:r>
            <a:r>
              <a:rPr sz="2000" spc="85" dirty="0">
                <a:cs typeface="Arial"/>
              </a:rPr>
              <a:t> </a:t>
            </a:r>
            <a:r>
              <a:rPr sz="2000" dirty="0">
                <a:cs typeface="Arial"/>
              </a:rPr>
              <a:t>be</a:t>
            </a:r>
            <a:r>
              <a:rPr lang="en-US" sz="2000" dirty="0">
                <a:cs typeface="Arial"/>
              </a:rPr>
              <a:t> </a:t>
            </a:r>
            <a:r>
              <a:rPr sz="2000" dirty="0">
                <a:cs typeface="Arial"/>
              </a:rPr>
              <a:t>flushed</a:t>
            </a:r>
            <a:r>
              <a:rPr sz="2000" spc="25" dirty="0">
                <a:cs typeface="Arial"/>
              </a:rPr>
              <a:t> </a:t>
            </a:r>
            <a:r>
              <a:rPr sz="2000" dirty="0">
                <a:cs typeface="Arial"/>
              </a:rPr>
              <a:t>at</a:t>
            </a:r>
            <a:r>
              <a:rPr sz="2000" spc="60" dirty="0">
                <a:cs typeface="Arial"/>
              </a:rPr>
              <a:t> </a:t>
            </a:r>
            <a:r>
              <a:rPr sz="2000" dirty="0">
                <a:cs typeface="Arial"/>
              </a:rPr>
              <a:t>a</a:t>
            </a:r>
            <a:r>
              <a:rPr sz="2000" spc="30" dirty="0">
                <a:cs typeface="Arial"/>
              </a:rPr>
              <a:t> </a:t>
            </a:r>
            <a:r>
              <a:rPr sz="2000" spc="-10" dirty="0">
                <a:cs typeface="Arial"/>
              </a:rPr>
              <a:t>minimum </a:t>
            </a:r>
            <a:r>
              <a:rPr sz="2000" dirty="0">
                <a:cs typeface="Arial"/>
              </a:rPr>
              <a:t>of</a:t>
            </a:r>
            <a:r>
              <a:rPr sz="2000" spc="185" dirty="0">
                <a:cs typeface="Arial"/>
              </a:rPr>
              <a:t> </a:t>
            </a:r>
            <a:r>
              <a:rPr sz="2000" dirty="0">
                <a:cs typeface="Arial"/>
              </a:rPr>
              <a:t>3</a:t>
            </a:r>
            <a:r>
              <a:rPr sz="2000" spc="110" dirty="0">
                <a:cs typeface="Arial"/>
              </a:rPr>
              <a:t> </a:t>
            </a:r>
            <a:r>
              <a:rPr sz="2000" dirty="0">
                <a:cs typeface="Arial"/>
              </a:rPr>
              <a:t>ft/sec</a:t>
            </a:r>
            <a:r>
              <a:rPr sz="2000" spc="-35" dirty="0">
                <a:cs typeface="Arial"/>
              </a:rPr>
              <a:t> </a:t>
            </a:r>
            <a:r>
              <a:rPr sz="2000" dirty="0">
                <a:cs typeface="Arial"/>
              </a:rPr>
              <a:t>(scouring</a:t>
            </a:r>
            <a:r>
              <a:rPr sz="2000" spc="20" dirty="0">
                <a:cs typeface="Arial"/>
              </a:rPr>
              <a:t> </a:t>
            </a:r>
            <a:r>
              <a:rPr sz="2000" spc="-10" dirty="0">
                <a:cs typeface="Arial"/>
              </a:rPr>
              <a:t>velocity)</a:t>
            </a:r>
            <a:endParaRPr sz="2000" dirty="0">
              <a:cs typeface="Arial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sz="2000" dirty="0">
              <a:cs typeface="Arial"/>
            </a:endParaRPr>
          </a:p>
          <a:p>
            <a:pPr marL="361315" marR="252729" indent="-342900">
              <a:lnSpc>
                <a:spcPct val="113100"/>
              </a:lnSpc>
              <a:buFont typeface="Arial" panose="020B0604020202020204" pitchFamily="34" charset="0"/>
              <a:buChar char="•"/>
            </a:pPr>
            <a:r>
              <a:rPr sz="2000" dirty="0">
                <a:cs typeface="Arial"/>
              </a:rPr>
              <a:t>High</a:t>
            </a:r>
            <a:r>
              <a:rPr sz="2000" spc="-10" dirty="0">
                <a:cs typeface="Arial"/>
              </a:rPr>
              <a:t> </a:t>
            </a:r>
            <a:r>
              <a:rPr sz="2000" dirty="0">
                <a:cs typeface="Arial"/>
              </a:rPr>
              <a:t>velocity</a:t>
            </a:r>
            <a:r>
              <a:rPr sz="2000" spc="100" dirty="0">
                <a:cs typeface="Arial"/>
              </a:rPr>
              <a:t> </a:t>
            </a:r>
            <a:r>
              <a:rPr sz="2000" dirty="0">
                <a:cs typeface="Arial"/>
              </a:rPr>
              <a:t>needed</a:t>
            </a:r>
            <a:r>
              <a:rPr sz="2000" spc="20" dirty="0">
                <a:cs typeface="Arial"/>
              </a:rPr>
              <a:t> </a:t>
            </a:r>
            <a:r>
              <a:rPr sz="2000" spc="-25" dirty="0">
                <a:cs typeface="Arial"/>
              </a:rPr>
              <a:t>to </a:t>
            </a:r>
            <a:r>
              <a:rPr sz="2000" dirty="0">
                <a:cs typeface="Arial"/>
              </a:rPr>
              <a:t>remove</a:t>
            </a:r>
            <a:r>
              <a:rPr sz="2000" spc="25" dirty="0">
                <a:cs typeface="Arial"/>
              </a:rPr>
              <a:t> </a:t>
            </a:r>
            <a:r>
              <a:rPr sz="2000" dirty="0">
                <a:cs typeface="Arial"/>
              </a:rPr>
              <a:t>dirt,</a:t>
            </a:r>
            <a:r>
              <a:rPr sz="2000" spc="25" dirty="0">
                <a:cs typeface="Arial"/>
              </a:rPr>
              <a:t> </a:t>
            </a:r>
            <a:r>
              <a:rPr sz="2000" dirty="0">
                <a:cs typeface="Arial"/>
              </a:rPr>
              <a:t>sand</a:t>
            </a:r>
            <a:r>
              <a:rPr sz="2000" spc="120" dirty="0">
                <a:cs typeface="Arial"/>
              </a:rPr>
              <a:t> </a:t>
            </a:r>
            <a:r>
              <a:rPr sz="2000" dirty="0">
                <a:cs typeface="Arial"/>
              </a:rPr>
              <a:t>&amp;</a:t>
            </a:r>
            <a:r>
              <a:rPr sz="2000" spc="200" dirty="0">
                <a:cs typeface="Arial"/>
              </a:rPr>
              <a:t> </a:t>
            </a:r>
            <a:r>
              <a:rPr sz="2000" spc="-10" dirty="0">
                <a:cs typeface="Arial"/>
              </a:rPr>
              <a:t>debris</a:t>
            </a:r>
            <a:endParaRPr sz="2000" dirty="0"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35"/>
              </a:spcBef>
              <a:buFont typeface="Arial" panose="020B0604020202020204" pitchFamily="34" charset="0"/>
              <a:buChar char="•"/>
            </a:pPr>
            <a:endParaRPr sz="2000" dirty="0">
              <a:cs typeface="Arial"/>
            </a:endParaRPr>
          </a:p>
          <a:p>
            <a:pPr marL="354965" marR="32384" indent="-342900">
              <a:lnSpc>
                <a:spcPct val="113999"/>
              </a:lnSpc>
              <a:buFont typeface="Arial" panose="020B0604020202020204" pitchFamily="34" charset="0"/>
              <a:buChar char="•"/>
            </a:pPr>
            <a:r>
              <a:rPr sz="2000" spc="-10" dirty="0">
                <a:cs typeface="Arial"/>
              </a:rPr>
              <a:t>Flush</a:t>
            </a:r>
            <a:r>
              <a:rPr sz="2000" spc="-30" dirty="0">
                <a:cs typeface="Arial"/>
              </a:rPr>
              <a:t> </a:t>
            </a:r>
            <a:r>
              <a:rPr sz="2000" dirty="0">
                <a:cs typeface="Arial"/>
              </a:rPr>
              <a:t>long</a:t>
            </a:r>
            <a:r>
              <a:rPr sz="2000" spc="-60" dirty="0">
                <a:cs typeface="Arial"/>
              </a:rPr>
              <a:t> </a:t>
            </a:r>
            <a:r>
              <a:rPr sz="2000" dirty="0">
                <a:cs typeface="Arial"/>
              </a:rPr>
              <a:t>enough</a:t>
            </a:r>
            <a:r>
              <a:rPr sz="2000" spc="65" dirty="0">
                <a:cs typeface="Arial"/>
              </a:rPr>
              <a:t> </a:t>
            </a:r>
            <a:r>
              <a:rPr sz="2000" dirty="0">
                <a:cs typeface="Arial"/>
              </a:rPr>
              <a:t>to</a:t>
            </a:r>
            <a:r>
              <a:rPr sz="2000" spc="170" dirty="0">
                <a:cs typeface="Arial"/>
              </a:rPr>
              <a:t> </a:t>
            </a:r>
            <a:r>
              <a:rPr sz="2000" spc="-10" dirty="0">
                <a:cs typeface="Arial"/>
              </a:rPr>
              <a:t>remove</a:t>
            </a:r>
            <a:r>
              <a:rPr sz="2000" spc="500" dirty="0">
                <a:cs typeface="Arial"/>
              </a:rPr>
              <a:t> </a:t>
            </a:r>
            <a:r>
              <a:rPr sz="2000" dirty="0">
                <a:cs typeface="Arial"/>
              </a:rPr>
              <a:t>2</a:t>
            </a:r>
            <a:r>
              <a:rPr sz="2000" spc="25" dirty="0">
                <a:cs typeface="Arial"/>
              </a:rPr>
              <a:t> </a:t>
            </a:r>
            <a:r>
              <a:rPr sz="2000" dirty="0">
                <a:cs typeface="Arial"/>
              </a:rPr>
              <a:t>-</a:t>
            </a:r>
            <a:r>
              <a:rPr sz="2000" spc="40" dirty="0">
                <a:cs typeface="Arial"/>
              </a:rPr>
              <a:t> </a:t>
            </a:r>
            <a:r>
              <a:rPr sz="2000" dirty="0">
                <a:cs typeface="Arial"/>
              </a:rPr>
              <a:t>3</a:t>
            </a:r>
            <a:r>
              <a:rPr sz="2000" spc="20" dirty="0">
                <a:cs typeface="Arial"/>
              </a:rPr>
              <a:t> </a:t>
            </a:r>
            <a:r>
              <a:rPr sz="2000" dirty="0">
                <a:cs typeface="Arial"/>
              </a:rPr>
              <a:t>times</a:t>
            </a:r>
            <a:r>
              <a:rPr sz="2000" spc="85" dirty="0">
                <a:cs typeface="Arial"/>
              </a:rPr>
              <a:t> </a:t>
            </a:r>
            <a:r>
              <a:rPr sz="2000" dirty="0">
                <a:cs typeface="Arial"/>
              </a:rPr>
              <a:t>the</a:t>
            </a:r>
            <a:r>
              <a:rPr sz="2000" spc="45" dirty="0">
                <a:cs typeface="Arial"/>
              </a:rPr>
              <a:t> </a:t>
            </a:r>
            <a:r>
              <a:rPr sz="2000" dirty="0">
                <a:cs typeface="Arial"/>
              </a:rPr>
              <a:t>pipe</a:t>
            </a:r>
            <a:r>
              <a:rPr sz="2000" spc="70" dirty="0">
                <a:cs typeface="Arial"/>
              </a:rPr>
              <a:t> </a:t>
            </a:r>
            <a:r>
              <a:rPr sz="2000" dirty="0">
                <a:cs typeface="Arial"/>
              </a:rPr>
              <a:t>volume</a:t>
            </a:r>
            <a:r>
              <a:rPr sz="2000" spc="105" dirty="0">
                <a:cs typeface="Arial"/>
              </a:rPr>
              <a:t> </a:t>
            </a:r>
            <a:r>
              <a:rPr sz="2000" spc="-25" dirty="0">
                <a:cs typeface="Arial"/>
              </a:rPr>
              <a:t>of </a:t>
            </a:r>
            <a:r>
              <a:rPr sz="2000" spc="-10" dirty="0">
                <a:cs typeface="Arial"/>
              </a:rPr>
              <a:t>water</a:t>
            </a:r>
            <a:endParaRPr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420474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DB62E-0A82-4027-8970-A93C390CD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Leakage Formula for DI and PVC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499A7-8C7F-42F8-9548-C9870E56D7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D22D02E-CDFB-433A-878E-FA9090200B78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CBD028-F970-43B7-A3BB-FCACB671B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133</a:t>
            </a:fld>
            <a:endParaRPr lang="en-US" dirty="0"/>
          </a:p>
        </p:txBody>
      </p:sp>
      <p:sp>
        <p:nvSpPr>
          <p:cNvPr id="28" name="object 47">
            <a:extLst>
              <a:ext uri="{FF2B5EF4-FFF2-40B4-BE49-F238E27FC236}">
                <a16:creationId xmlns:a16="http://schemas.microsoft.com/office/drawing/2014/main" id="{23AA4458-D500-B83E-E774-7F14D2469CD1}"/>
              </a:ext>
            </a:extLst>
          </p:cNvPr>
          <p:cNvSpPr txBox="1"/>
          <p:nvPr/>
        </p:nvSpPr>
        <p:spPr>
          <a:xfrm>
            <a:off x="1177643" y="3162300"/>
            <a:ext cx="6994807" cy="22431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145" marR="5080" indent="-132080">
              <a:lnSpc>
                <a:spcPct val="131300"/>
              </a:lnSpc>
              <a:spcBef>
                <a:spcPts val="100"/>
              </a:spcBef>
            </a:pPr>
            <a:r>
              <a:rPr sz="2400" spc="-140" dirty="0">
                <a:cs typeface="Arial"/>
              </a:rPr>
              <a:t>L</a:t>
            </a:r>
            <a:r>
              <a:rPr sz="2400" spc="-15" dirty="0">
                <a:cs typeface="Arial"/>
              </a:rPr>
              <a:t> </a:t>
            </a:r>
            <a:r>
              <a:rPr sz="2400" dirty="0">
                <a:cs typeface="Arial"/>
              </a:rPr>
              <a:t>=</a:t>
            </a:r>
            <a:r>
              <a:rPr sz="2400" spc="215" dirty="0">
                <a:cs typeface="Arial"/>
              </a:rPr>
              <a:t> </a:t>
            </a:r>
            <a:r>
              <a:rPr sz="2400" dirty="0">
                <a:cs typeface="Arial"/>
              </a:rPr>
              <a:t>allowable</a:t>
            </a:r>
            <a:r>
              <a:rPr sz="2400" spc="25" dirty="0">
                <a:cs typeface="Arial"/>
              </a:rPr>
              <a:t> </a:t>
            </a:r>
            <a:r>
              <a:rPr sz="2400" spc="-10" dirty="0">
                <a:cs typeface="Arial"/>
              </a:rPr>
              <a:t>leakage</a:t>
            </a:r>
            <a:r>
              <a:rPr sz="2400" spc="-75" dirty="0">
                <a:cs typeface="Arial"/>
              </a:rPr>
              <a:t> </a:t>
            </a:r>
            <a:r>
              <a:rPr sz="2400" dirty="0">
                <a:cs typeface="Arial"/>
              </a:rPr>
              <a:t>in</a:t>
            </a:r>
            <a:r>
              <a:rPr sz="2400" spc="-20" dirty="0">
                <a:cs typeface="Arial"/>
              </a:rPr>
              <a:t> </a:t>
            </a:r>
            <a:r>
              <a:rPr sz="2400" dirty="0">
                <a:cs typeface="Arial"/>
              </a:rPr>
              <a:t>gallons</a:t>
            </a:r>
            <a:r>
              <a:rPr sz="2400" spc="-135" dirty="0">
                <a:cs typeface="Arial"/>
              </a:rPr>
              <a:t> </a:t>
            </a:r>
            <a:r>
              <a:rPr sz="2400" dirty="0">
                <a:cs typeface="Arial"/>
              </a:rPr>
              <a:t>per</a:t>
            </a:r>
            <a:r>
              <a:rPr sz="2400" spc="95" dirty="0">
                <a:cs typeface="Arial"/>
              </a:rPr>
              <a:t> </a:t>
            </a:r>
            <a:r>
              <a:rPr sz="2400" dirty="0">
                <a:cs typeface="Arial"/>
              </a:rPr>
              <a:t>hour</a:t>
            </a:r>
            <a:r>
              <a:rPr sz="2400" spc="-5" dirty="0">
                <a:cs typeface="Arial"/>
              </a:rPr>
              <a:t> </a:t>
            </a:r>
            <a:r>
              <a:rPr sz="2400" spc="-10" dirty="0">
                <a:cs typeface="Arial"/>
              </a:rPr>
              <a:t>(gph) </a:t>
            </a:r>
            <a:endParaRPr lang="en-US" sz="2400" spc="-10" dirty="0">
              <a:cs typeface="Arial"/>
            </a:endParaRPr>
          </a:p>
          <a:p>
            <a:pPr marL="144145" marR="5080" indent="-132080">
              <a:lnSpc>
                <a:spcPct val="131300"/>
              </a:lnSpc>
              <a:spcBef>
                <a:spcPts val="100"/>
              </a:spcBef>
            </a:pPr>
            <a:r>
              <a:rPr sz="2400" spc="-210" dirty="0">
                <a:cs typeface="Arial"/>
              </a:rPr>
              <a:t>S</a:t>
            </a:r>
            <a:r>
              <a:rPr sz="2400" spc="-25" dirty="0">
                <a:cs typeface="Arial"/>
              </a:rPr>
              <a:t> </a:t>
            </a:r>
            <a:r>
              <a:rPr sz="2400" dirty="0">
                <a:cs typeface="Arial"/>
              </a:rPr>
              <a:t>=</a:t>
            </a:r>
            <a:r>
              <a:rPr sz="2400" spc="254" dirty="0">
                <a:cs typeface="Arial"/>
              </a:rPr>
              <a:t> </a:t>
            </a:r>
            <a:r>
              <a:rPr sz="2400" dirty="0">
                <a:cs typeface="Arial"/>
              </a:rPr>
              <a:t>length</a:t>
            </a:r>
            <a:r>
              <a:rPr sz="2400" spc="5" dirty="0">
                <a:cs typeface="Arial"/>
              </a:rPr>
              <a:t> </a:t>
            </a:r>
            <a:r>
              <a:rPr sz="2400" dirty="0">
                <a:cs typeface="Arial"/>
              </a:rPr>
              <a:t>of</a:t>
            </a:r>
            <a:r>
              <a:rPr sz="2400" spc="15" dirty="0">
                <a:cs typeface="Arial"/>
              </a:rPr>
              <a:t> </a:t>
            </a:r>
            <a:r>
              <a:rPr sz="2400" dirty="0">
                <a:cs typeface="Arial"/>
              </a:rPr>
              <a:t>pipe</a:t>
            </a:r>
            <a:r>
              <a:rPr sz="2400" spc="40" dirty="0">
                <a:cs typeface="Arial"/>
              </a:rPr>
              <a:t> </a:t>
            </a:r>
            <a:r>
              <a:rPr sz="2400" dirty="0">
                <a:cs typeface="Arial"/>
              </a:rPr>
              <a:t>in</a:t>
            </a:r>
            <a:r>
              <a:rPr sz="2400" spc="-10" dirty="0">
                <a:cs typeface="Arial"/>
              </a:rPr>
              <a:t> </a:t>
            </a:r>
            <a:r>
              <a:rPr sz="2400" dirty="0">
                <a:cs typeface="Arial"/>
              </a:rPr>
              <a:t>feet</a:t>
            </a:r>
            <a:r>
              <a:rPr sz="2400" spc="40" dirty="0">
                <a:cs typeface="Arial"/>
              </a:rPr>
              <a:t> (ft)</a:t>
            </a:r>
            <a:endParaRPr lang="en-US" sz="2400" dirty="0">
              <a:cs typeface="Arial"/>
            </a:endParaRPr>
          </a:p>
          <a:p>
            <a:pPr marL="144145" marR="5080" indent="-132080">
              <a:lnSpc>
                <a:spcPct val="131300"/>
              </a:lnSpc>
              <a:spcBef>
                <a:spcPts val="100"/>
              </a:spcBef>
            </a:pPr>
            <a:r>
              <a:rPr sz="2400" spc="-105" dirty="0">
                <a:cs typeface="Arial"/>
              </a:rPr>
              <a:t>D</a:t>
            </a:r>
            <a:r>
              <a:rPr sz="2400" spc="5" dirty="0">
                <a:cs typeface="Arial"/>
              </a:rPr>
              <a:t> </a:t>
            </a:r>
            <a:r>
              <a:rPr sz="2400" dirty="0">
                <a:cs typeface="Arial"/>
              </a:rPr>
              <a:t>=</a:t>
            </a:r>
            <a:r>
              <a:rPr sz="2400" spc="30" dirty="0">
                <a:cs typeface="Arial"/>
              </a:rPr>
              <a:t> </a:t>
            </a:r>
            <a:r>
              <a:rPr sz="2400" dirty="0">
                <a:cs typeface="Arial"/>
              </a:rPr>
              <a:t>diameter</a:t>
            </a:r>
            <a:r>
              <a:rPr sz="2400" spc="130" dirty="0">
                <a:cs typeface="Arial"/>
              </a:rPr>
              <a:t> </a:t>
            </a:r>
            <a:r>
              <a:rPr sz="2400" dirty="0">
                <a:cs typeface="Arial"/>
              </a:rPr>
              <a:t>of</a:t>
            </a:r>
            <a:r>
              <a:rPr sz="2400" spc="5" dirty="0">
                <a:cs typeface="Arial"/>
              </a:rPr>
              <a:t> </a:t>
            </a:r>
            <a:r>
              <a:rPr sz="2400" dirty="0">
                <a:cs typeface="Arial"/>
              </a:rPr>
              <a:t>pipe</a:t>
            </a:r>
            <a:r>
              <a:rPr sz="2400" spc="35" dirty="0">
                <a:cs typeface="Arial"/>
              </a:rPr>
              <a:t> </a:t>
            </a:r>
            <a:r>
              <a:rPr sz="2400" dirty="0">
                <a:cs typeface="Arial"/>
              </a:rPr>
              <a:t>in</a:t>
            </a:r>
            <a:r>
              <a:rPr sz="2400" spc="-25" dirty="0">
                <a:cs typeface="Arial"/>
              </a:rPr>
              <a:t> </a:t>
            </a:r>
            <a:r>
              <a:rPr sz="2400" dirty="0">
                <a:cs typeface="Arial"/>
              </a:rPr>
              <a:t>inches</a:t>
            </a:r>
            <a:r>
              <a:rPr sz="2400" spc="80" dirty="0">
                <a:cs typeface="Arial"/>
              </a:rPr>
              <a:t> </a:t>
            </a:r>
            <a:r>
              <a:rPr sz="2400" spc="-20" dirty="0">
                <a:cs typeface="Arial"/>
              </a:rPr>
              <a:t>(in)</a:t>
            </a:r>
            <a:endParaRPr lang="en-US" sz="2400" spc="-20" dirty="0">
              <a:cs typeface="Arial"/>
            </a:endParaRPr>
          </a:p>
          <a:p>
            <a:pPr marL="144145" marR="5080" indent="-132080">
              <a:lnSpc>
                <a:spcPct val="131300"/>
              </a:lnSpc>
              <a:spcBef>
                <a:spcPts val="100"/>
              </a:spcBef>
            </a:pPr>
            <a:r>
              <a:rPr lang="en-US" sz="2400" spc="-185" dirty="0">
                <a:cs typeface="Arial"/>
              </a:rPr>
              <a:t>P</a:t>
            </a:r>
            <a:r>
              <a:rPr lang="en-US" sz="2400" spc="-30" dirty="0">
                <a:cs typeface="Arial"/>
              </a:rPr>
              <a:t> </a:t>
            </a:r>
            <a:r>
              <a:rPr lang="en-US" sz="2400" dirty="0">
                <a:cs typeface="Arial"/>
              </a:rPr>
              <a:t>=</a:t>
            </a:r>
            <a:r>
              <a:rPr lang="en-US" sz="2400" spc="-35" dirty="0">
                <a:cs typeface="Arial"/>
              </a:rPr>
              <a:t> </a:t>
            </a:r>
            <a:r>
              <a:rPr lang="en-US" sz="2400" spc="-30" dirty="0">
                <a:cs typeface="Arial"/>
              </a:rPr>
              <a:t>average</a:t>
            </a:r>
            <a:r>
              <a:rPr lang="en-US" sz="2400" spc="-15" dirty="0">
                <a:cs typeface="Arial"/>
              </a:rPr>
              <a:t> </a:t>
            </a:r>
            <a:r>
              <a:rPr lang="en-US" sz="2400" dirty="0">
                <a:cs typeface="Arial"/>
              </a:rPr>
              <a:t>test</a:t>
            </a:r>
            <a:r>
              <a:rPr lang="en-US" sz="2400" spc="25" dirty="0">
                <a:cs typeface="Arial"/>
              </a:rPr>
              <a:t> </a:t>
            </a:r>
            <a:r>
              <a:rPr lang="en-US" sz="2400" dirty="0">
                <a:cs typeface="Arial"/>
              </a:rPr>
              <a:t>pressure</a:t>
            </a:r>
            <a:r>
              <a:rPr lang="en-US" sz="2400" spc="-40" dirty="0">
                <a:cs typeface="Arial"/>
              </a:rPr>
              <a:t> </a:t>
            </a:r>
            <a:r>
              <a:rPr lang="en-US" sz="2400" spc="-10" dirty="0">
                <a:cs typeface="Arial"/>
              </a:rPr>
              <a:t>(psi)</a:t>
            </a:r>
            <a:endParaRPr lang="en-US" sz="2400" dirty="0">
              <a:cs typeface="Arial"/>
            </a:endParaRPr>
          </a:p>
          <a:p>
            <a:pPr marL="148590">
              <a:lnSpc>
                <a:spcPct val="100000"/>
              </a:lnSpc>
              <a:spcBef>
                <a:spcPts val="490"/>
              </a:spcBef>
            </a:pPr>
            <a:endParaRPr sz="1250" dirty="0">
              <a:latin typeface="Arial"/>
              <a:cs typeface="Arial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28F422E-C7A0-7A3A-9F10-EFB16D071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024" y="1752600"/>
            <a:ext cx="251777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5661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DB62E-0A82-4027-8970-A93C390CD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Connection to Existing Mains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499A7-8C7F-42F8-9548-C9870E56D7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D22D02E-CDFB-433A-878E-FA9090200B78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CBD028-F970-43B7-A3BB-FCACB671B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134</a:t>
            </a:fld>
            <a:endParaRPr lang="en-US" dirty="0"/>
          </a:p>
        </p:txBody>
      </p:sp>
      <p:sp>
        <p:nvSpPr>
          <p:cNvPr id="19" name="object 41">
            <a:extLst>
              <a:ext uri="{FF2B5EF4-FFF2-40B4-BE49-F238E27FC236}">
                <a16:creationId xmlns:a16="http://schemas.microsoft.com/office/drawing/2014/main" id="{2FBD1FF5-2D6F-034B-003A-58A20E473E52}"/>
              </a:ext>
            </a:extLst>
          </p:cNvPr>
          <p:cNvSpPr txBox="1"/>
          <p:nvPr/>
        </p:nvSpPr>
        <p:spPr>
          <a:xfrm>
            <a:off x="512758" y="2006566"/>
            <a:ext cx="7964492" cy="41199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575"/>
              </a:spcBef>
            </a:pPr>
            <a:r>
              <a:rPr sz="2000" dirty="0">
                <a:cs typeface="Arial"/>
              </a:rPr>
              <a:t>Mains and appurtenances used to make the final connection to existing mains must be flushed, disinfected and sampled</a:t>
            </a:r>
            <a:endParaRPr lang="en-US" sz="2000" dirty="0">
              <a:cs typeface="Arial"/>
            </a:endParaRPr>
          </a:p>
          <a:p>
            <a:pPr marL="12700" marR="5080">
              <a:spcBef>
                <a:spcPts val="575"/>
              </a:spcBef>
            </a:pPr>
            <a:endParaRPr lang="en-US" sz="2000" dirty="0"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lang="en-US" sz="2000" dirty="0">
                <a:cs typeface="Arial"/>
              </a:rPr>
              <a:t>Connections less one pipe length ( ≤ 20 ft)</a:t>
            </a:r>
          </a:p>
          <a:p>
            <a:pPr marL="541655" indent="-342900">
              <a:lnSpc>
                <a:spcPct val="100000"/>
              </a:lnSpc>
              <a:spcBef>
                <a:spcPts val="439"/>
              </a:spcBef>
              <a:buClr>
                <a:srgbClr val="6B7069"/>
              </a:buClr>
              <a:buFont typeface="Arial" panose="020B0604020202020204" pitchFamily="34" charset="0"/>
              <a:buChar char="•"/>
              <a:tabLst>
                <a:tab pos="321945" algn="l"/>
              </a:tabLst>
            </a:pPr>
            <a:r>
              <a:rPr lang="en-US" sz="2000" dirty="0">
                <a:cs typeface="Arial"/>
              </a:rPr>
              <a:t>May</a:t>
            </a:r>
            <a:r>
              <a:rPr lang="en-US" sz="2000" spc="10" dirty="0">
                <a:cs typeface="Arial"/>
              </a:rPr>
              <a:t> </a:t>
            </a:r>
            <a:r>
              <a:rPr lang="en-US" sz="2000" dirty="0">
                <a:cs typeface="Arial"/>
              </a:rPr>
              <a:t>be</a:t>
            </a:r>
            <a:r>
              <a:rPr lang="en-US" sz="2000" spc="-35" dirty="0">
                <a:cs typeface="Arial"/>
              </a:rPr>
              <a:t> </a:t>
            </a:r>
            <a:r>
              <a:rPr lang="en-US" sz="2000" spc="-25" dirty="0">
                <a:cs typeface="Arial"/>
              </a:rPr>
              <a:t>sprayed</a:t>
            </a:r>
            <a:r>
              <a:rPr lang="en-US" sz="2000" spc="-15" dirty="0">
                <a:cs typeface="Arial"/>
              </a:rPr>
              <a:t> </a:t>
            </a:r>
            <a:r>
              <a:rPr lang="en-US" sz="2000" dirty="0">
                <a:cs typeface="Arial"/>
              </a:rPr>
              <a:t>or</a:t>
            </a:r>
            <a:r>
              <a:rPr lang="en-US" sz="2000" spc="5" dirty="0">
                <a:cs typeface="Arial"/>
              </a:rPr>
              <a:t> </a:t>
            </a:r>
            <a:r>
              <a:rPr lang="en-US" sz="2000" spc="-10" dirty="0">
                <a:cs typeface="Arial"/>
              </a:rPr>
              <a:t>swabbed</a:t>
            </a:r>
            <a:r>
              <a:rPr lang="en-US" sz="2000" spc="80" dirty="0">
                <a:cs typeface="Arial"/>
              </a:rPr>
              <a:t> </a:t>
            </a:r>
            <a:r>
              <a:rPr lang="en-US" sz="2000" dirty="0">
                <a:cs typeface="Arial"/>
              </a:rPr>
              <a:t>with</a:t>
            </a:r>
            <a:r>
              <a:rPr lang="en-US" sz="2000" spc="-30" dirty="0">
                <a:cs typeface="Arial"/>
              </a:rPr>
              <a:t> </a:t>
            </a:r>
            <a:r>
              <a:rPr lang="en-US" sz="2000" spc="-65" dirty="0">
                <a:cs typeface="Arial"/>
              </a:rPr>
              <a:t>Cl2</a:t>
            </a:r>
            <a:r>
              <a:rPr lang="en-US" sz="2000" spc="-25" dirty="0">
                <a:cs typeface="Arial"/>
              </a:rPr>
              <a:t> </a:t>
            </a:r>
            <a:r>
              <a:rPr lang="en-US" sz="2000" spc="-10" dirty="0">
                <a:cs typeface="Arial"/>
              </a:rPr>
              <a:t>solution</a:t>
            </a:r>
          </a:p>
          <a:p>
            <a:pPr marL="198755">
              <a:lnSpc>
                <a:spcPct val="100000"/>
              </a:lnSpc>
              <a:spcBef>
                <a:spcPts val="439"/>
              </a:spcBef>
              <a:buClr>
                <a:srgbClr val="6B7069"/>
              </a:buClr>
              <a:tabLst>
                <a:tab pos="321945" algn="l"/>
              </a:tabLst>
            </a:pPr>
            <a:endParaRPr lang="en-US" sz="2000" spc="-10" dirty="0"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lang="en-US" sz="2000" dirty="0">
                <a:cs typeface="Arial"/>
              </a:rPr>
              <a:t>Connections</a:t>
            </a:r>
            <a:r>
              <a:rPr lang="en-US" sz="2000" spc="135" dirty="0">
                <a:cs typeface="Arial"/>
              </a:rPr>
              <a:t> </a:t>
            </a:r>
            <a:r>
              <a:rPr lang="en-US" sz="2000" dirty="0">
                <a:cs typeface="Arial"/>
              </a:rPr>
              <a:t>greater</a:t>
            </a:r>
            <a:r>
              <a:rPr lang="en-US" sz="2000" spc="120" dirty="0">
                <a:cs typeface="Arial"/>
              </a:rPr>
              <a:t> </a:t>
            </a:r>
            <a:r>
              <a:rPr lang="en-US" sz="2000" spc="65" dirty="0">
                <a:cs typeface="Arial"/>
              </a:rPr>
              <a:t>than</a:t>
            </a:r>
            <a:r>
              <a:rPr lang="en-US" sz="2000" spc="50" dirty="0">
                <a:cs typeface="Arial"/>
              </a:rPr>
              <a:t> one</a:t>
            </a:r>
            <a:r>
              <a:rPr lang="en-US" sz="2000" spc="75" dirty="0">
                <a:cs typeface="Arial"/>
              </a:rPr>
              <a:t> </a:t>
            </a:r>
            <a:r>
              <a:rPr lang="en-US" sz="2000" dirty="0">
                <a:cs typeface="Arial"/>
              </a:rPr>
              <a:t>pipe</a:t>
            </a:r>
            <a:r>
              <a:rPr lang="en-US" sz="2000" spc="90" dirty="0">
                <a:cs typeface="Arial"/>
              </a:rPr>
              <a:t> </a:t>
            </a:r>
            <a:r>
              <a:rPr lang="en-US" sz="2000" dirty="0">
                <a:cs typeface="Arial"/>
              </a:rPr>
              <a:t>length ( ≥ </a:t>
            </a:r>
            <a:r>
              <a:rPr lang="en-US" sz="2000" dirty="0">
                <a:cs typeface="Times New Roman"/>
              </a:rPr>
              <a:t>20</a:t>
            </a:r>
            <a:r>
              <a:rPr lang="en-US" sz="2000" spc="45" dirty="0">
                <a:cs typeface="Times New Roman"/>
              </a:rPr>
              <a:t> </a:t>
            </a:r>
            <a:r>
              <a:rPr lang="en-US" sz="2000" spc="-25" dirty="0">
                <a:cs typeface="Arial"/>
              </a:rPr>
              <a:t>ft)</a:t>
            </a:r>
            <a:endParaRPr lang="en-US" sz="2000" dirty="0">
              <a:cs typeface="Arial"/>
            </a:endParaRPr>
          </a:p>
          <a:p>
            <a:pPr marL="598170" marR="38100" indent="-342900">
              <a:lnSpc>
                <a:spcPct val="109200"/>
              </a:lnSpc>
              <a:spcBef>
                <a:spcPts val="315"/>
              </a:spcBef>
              <a:buClr>
                <a:srgbClr val="6B7069"/>
              </a:buClr>
              <a:buFont typeface="Arial" panose="020B0604020202020204" pitchFamily="34" charset="0"/>
              <a:buChar char="•"/>
              <a:tabLst>
                <a:tab pos="372745" algn="l"/>
              </a:tabLst>
            </a:pPr>
            <a:r>
              <a:rPr lang="en-US" sz="2000" spc="-40" dirty="0">
                <a:cs typeface="Arial"/>
              </a:rPr>
              <a:t>Set </a:t>
            </a:r>
            <a:r>
              <a:rPr lang="en-US" sz="2000" spc="-25" dirty="0">
                <a:cs typeface="Arial"/>
              </a:rPr>
              <a:t>above</a:t>
            </a:r>
            <a:r>
              <a:rPr lang="en-US" sz="2000" spc="-50" dirty="0">
                <a:cs typeface="Arial"/>
              </a:rPr>
              <a:t> </a:t>
            </a:r>
            <a:r>
              <a:rPr lang="en-US" sz="2000" spc="-20" dirty="0">
                <a:cs typeface="Arial"/>
              </a:rPr>
              <a:t>grade</a:t>
            </a:r>
            <a:r>
              <a:rPr lang="en-US" sz="2000" spc="-55" dirty="0">
                <a:cs typeface="Arial"/>
              </a:rPr>
              <a:t> </a:t>
            </a:r>
            <a:r>
              <a:rPr lang="en-US" sz="2000" dirty="0">
                <a:cs typeface="Arial"/>
              </a:rPr>
              <a:t>and</a:t>
            </a:r>
            <a:r>
              <a:rPr lang="en-US" sz="2000" spc="-55" dirty="0">
                <a:cs typeface="Arial"/>
              </a:rPr>
              <a:t> </a:t>
            </a:r>
            <a:r>
              <a:rPr lang="en-US" sz="2000" dirty="0">
                <a:cs typeface="Arial"/>
              </a:rPr>
              <a:t>disinfected</a:t>
            </a:r>
            <a:r>
              <a:rPr lang="en-US" sz="2000" spc="-20" dirty="0">
                <a:cs typeface="Arial"/>
              </a:rPr>
              <a:t> </a:t>
            </a:r>
            <a:r>
              <a:rPr lang="en-US" sz="2000" spc="-10" dirty="0">
                <a:cs typeface="Arial"/>
              </a:rPr>
              <a:t>and</a:t>
            </a:r>
            <a:r>
              <a:rPr lang="en-US" sz="2000" spc="-55" dirty="0">
                <a:cs typeface="Arial"/>
              </a:rPr>
              <a:t> </a:t>
            </a:r>
            <a:r>
              <a:rPr lang="en-US" sz="2000" spc="-10" dirty="0">
                <a:cs typeface="Arial"/>
              </a:rPr>
              <a:t>sampled</a:t>
            </a:r>
            <a:r>
              <a:rPr lang="en-US" sz="2000" dirty="0">
                <a:cs typeface="Arial"/>
              </a:rPr>
              <a:t> </a:t>
            </a:r>
            <a:r>
              <a:rPr lang="en-US" sz="2000" spc="-80" dirty="0">
                <a:cs typeface="Arial"/>
              </a:rPr>
              <a:t>as</a:t>
            </a:r>
            <a:r>
              <a:rPr lang="en-US" sz="2000" spc="-20" dirty="0">
                <a:cs typeface="Arial"/>
              </a:rPr>
              <a:t> </a:t>
            </a:r>
            <a:r>
              <a:rPr lang="en-US" sz="2000" spc="-10" dirty="0">
                <a:cs typeface="Arial"/>
              </a:rPr>
              <a:t>previously discussed</a:t>
            </a:r>
            <a:endParaRPr lang="en-US" sz="2000" dirty="0">
              <a:cs typeface="Arial"/>
            </a:endParaRPr>
          </a:p>
          <a:p>
            <a:pPr marL="597535" marR="5080" indent="-342900">
              <a:lnSpc>
                <a:spcPct val="109200"/>
              </a:lnSpc>
              <a:spcBef>
                <a:spcPts val="360"/>
              </a:spcBef>
              <a:buClr>
                <a:srgbClr val="6B7069"/>
              </a:buClr>
              <a:buFont typeface="Arial" panose="020B0604020202020204" pitchFamily="34" charset="0"/>
              <a:buChar char="•"/>
              <a:tabLst>
                <a:tab pos="379095" algn="l"/>
              </a:tabLst>
            </a:pPr>
            <a:r>
              <a:rPr lang="en-US" sz="2000" dirty="0">
                <a:cs typeface="Arial"/>
              </a:rPr>
              <a:t>After</a:t>
            </a:r>
            <a:r>
              <a:rPr lang="en-US" sz="2000" spc="-10" dirty="0">
                <a:cs typeface="Arial"/>
              </a:rPr>
              <a:t> </a:t>
            </a:r>
            <a:r>
              <a:rPr lang="en-US" sz="2000" spc="-35" dirty="0">
                <a:cs typeface="Arial"/>
              </a:rPr>
              <a:t>safe</a:t>
            </a:r>
            <a:r>
              <a:rPr lang="en-US" sz="2000" spc="-10" dirty="0">
                <a:cs typeface="Arial"/>
              </a:rPr>
              <a:t> samples</a:t>
            </a:r>
            <a:r>
              <a:rPr lang="en-US" sz="2000" spc="-150" dirty="0">
                <a:cs typeface="Arial"/>
              </a:rPr>
              <a:t> </a:t>
            </a:r>
            <a:r>
              <a:rPr lang="en-US" sz="2000" spc="-30" dirty="0">
                <a:cs typeface="Arial"/>
              </a:rPr>
              <a:t>have</a:t>
            </a:r>
            <a:r>
              <a:rPr lang="en-US" sz="2000" spc="-25" dirty="0">
                <a:cs typeface="Arial"/>
              </a:rPr>
              <a:t> </a:t>
            </a:r>
            <a:r>
              <a:rPr lang="en-US" sz="2000" dirty="0">
                <a:cs typeface="Arial"/>
              </a:rPr>
              <a:t>been</a:t>
            </a:r>
            <a:r>
              <a:rPr lang="en-US" sz="2000" spc="-30" dirty="0">
                <a:cs typeface="Arial"/>
              </a:rPr>
              <a:t> </a:t>
            </a:r>
            <a:r>
              <a:rPr lang="en-US" sz="2000" dirty="0">
                <a:cs typeface="Arial"/>
              </a:rPr>
              <a:t>obtained,</a:t>
            </a:r>
            <a:r>
              <a:rPr lang="en-US" sz="2000" spc="-60" dirty="0">
                <a:cs typeface="Arial"/>
              </a:rPr>
              <a:t> </a:t>
            </a:r>
            <a:r>
              <a:rPr lang="en-US" sz="2000" dirty="0">
                <a:cs typeface="Arial"/>
              </a:rPr>
              <a:t>pipe</a:t>
            </a:r>
            <a:r>
              <a:rPr lang="en-US" sz="2000" spc="-25" dirty="0">
                <a:cs typeface="Arial"/>
              </a:rPr>
              <a:t> </a:t>
            </a:r>
            <a:r>
              <a:rPr lang="en-US" sz="2000" spc="-10" dirty="0">
                <a:cs typeface="Arial"/>
              </a:rPr>
              <a:t>can</a:t>
            </a:r>
            <a:r>
              <a:rPr lang="en-US" sz="2000" spc="-20" dirty="0">
                <a:cs typeface="Arial"/>
              </a:rPr>
              <a:t> </a:t>
            </a:r>
            <a:r>
              <a:rPr lang="en-US" sz="2000" dirty="0">
                <a:cs typeface="Arial"/>
              </a:rPr>
              <a:t>be</a:t>
            </a:r>
            <a:r>
              <a:rPr lang="en-US" sz="2000" spc="-25" dirty="0">
                <a:cs typeface="Arial"/>
              </a:rPr>
              <a:t> </a:t>
            </a:r>
            <a:r>
              <a:rPr lang="en-US" sz="2000" spc="-45" dirty="0">
                <a:cs typeface="Arial"/>
              </a:rPr>
              <a:t>used</a:t>
            </a:r>
            <a:r>
              <a:rPr lang="en-US" sz="2000" spc="-20" dirty="0">
                <a:cs typeface="Arial"/>
              </a:rPr>
              <a:t> </a:t>
            </a:r>
            <a:r>
              <a:rPr lang="en-US" sz="2000" spc="-25" dirty="0">
                <a:cs typeface="Arial"/>
              </a:rPr>
              <a:t>to </a:t>
            </a:r>
            <a:r>
              <a:rPr lang="en-US" sz="2000" spc="-10" dirty="0">
                <a:cs typeface="Arial"/>
              </a:rPr>
              <a:t>connect</a:t>
            </a:r>
            <a:r>
              <a:rPr lang="en-US" sz="2000" spc="60" dirty="0">
                <a:cs typeface="Arial"/>
              </a:rPr>
              <a:t> </a:t>
            </a:r>
            <a:r>
              <a:rPr lang="en-US" sz="2000" dirty="0">
                <a:cs typeface="Arial"/>
              </a:rPr>
              <a:t>new</a:t>
            </a:r>
            <a:r>
              <a:rPr lang="en-US" sz="2000" spc="5" dirty="0">
                <a:cs typeface="Arial"/>
              </a:rPr>
              <a:t> </a:t>
            </a:r>
            <a:r>
              <a:rPr lang="en-US" sz="2000" dirty="0">
                <a:cs typeface="Arial"/>
              </a:rPr>
              <a:t>main</a:t>
            </a:r>
            <a:r>
              <a:rPr lang="en-US" sz="2000" spc="-45" dirty="0">
                <a:cs typeface="Arial"/>
              </a:rPr>
              <a:t> </a:t>
            </a:r>
            <a:r>
              <a:rPr lang="en-US" sz="2000" dirty="0">
                <a:cs typeface="Arial"/>
              </a:rPr>
              <a:t>to</a:t>
            </a:r>
            <a:r>
              <a:rPr lang="en-US" sz="2000" spc="65" dirty="0">
                <a:cs typeface="Arial"/>
              </a:rPr>
              <a:t> </a:t>
            </a:r>
            <a:r>
              <a:rPr lang="en-US" sz="2000" dirty="0">
                <a:cs typeface="Arial"/>
              </a:rPr>
              <a:t>active</a:t>
            </a:r>
            <a:r>
              <a:rPr lang="en-US" sz="2000" spc="45" dirty="0">
                <a:cs typeface="Arial"/>
              </a:rPr>
              <a:t> </a:t>
            </a:r>
            <a:r>
              <a:rPr lang="en-US" sz="2000" dirty="0">
                <a:cs typeface="Arial"/>
              </a:rPr>
              <a:t>distribution</a:t>
            </a:r>
            <a:r>
              <a:rPr lang="en-US" sz="2000" spc="-15" dirty="0">
                <a:cs typeface="Arial"/>
              </a:rPr>
              <a:t> </a:t>
            </a:r>
            <a:r>
              <a:rPr lang="en-US" sz="2000" spc="-10" dirty="0">
                <a:cs typeface="Arial"/>
              </a:rPr>
              <a:t>system</a:t>
            </a:r>
            <a:endParaRPr lang="en-US" sz="2000" dirty="0">
              <a:cs typeface="Arial"/>
            </a:endParaRPr>
          </a:p>
          <a:p>
            <a:pPr marL="321310" indent="-122555">
              <a:lnSpc>
                <a:spcPct val="100000"/>
              </a:lnSpc>
              <a:spcBef>
                <a:spcPts val="439"/>
              </a:spcBef>
              <a:buClr>
                <a:srgbClr val="6B7069"/>
              </a:buClr>
              <a:buChar char="•"/>
              <a:tabLst>
                <a:tab pos="321945" algn="l"/>
              </a:tabLst>
            </a:pPr>
            <a:endParaRPr lang="en-US" sz="1100" dirty="0">
              <a:cs typeface="Arial"/>
            </a:endParaRPr>
          </a:p>
          <a:p>
            <a:pPr marL="203200" marR="5080" indent="3810">
              <a:lnSpc>
                <a:spcPct val="118300"/>
              </a:lnSpc>
              <a:spcBef>
                <a:spcPts val="940"/>
              </a:spcBef>
            </a:pPr>
            <a:endParaRPr sz="11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110882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FCB05-F5D9-7D49-9E1A-7F9FDDD2D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77504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LEAD AND COPPER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87AB4-E128-725C-D905-53E6A919CF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8B70C13-309E-45A9-9786-8288874D3249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79D62-4D29-3D32-A0DE-A131233D8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135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79819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DB62E-0A82-4027-8970-A93C390CD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Acronym Definition Slide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499A7-8C7F-42F8-9548-C9870E56D7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D22D02E-CDFB-433A-878E-FA9090200B78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CBD028-F970-43B7-A3BB-FCACB671B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136</a:t>
            </a:fld>
            <a:endParaRPr lang="en-US" dirty="0"/>
          </a:p>
        </p:txBody>
      </p:sp>
      <p:sp>
        <p:nvSpPr>
          <p:cNvPr id="6" name="object 37">
            <a:extLst>
              <a:ext uri="{FF2B5EF4-FFF2-40B4-BE49-F238E27FC236}">
                <a16:creationId xmlns:a16="http://schemas.microsoft.com/office/drawing/2014/main" id="{86D78639-0EAD-68E9-4A28-716D78667058}"/>
              </a:ext>
            </a:extLst>
          </p:cNvPr>
          <p:cNvSpPr txBox="1"/>
          <p:nvPr/>
        </p:nvSpPr>
        <p:spPr>
          <a:xfrm>
            <a:off x="602201" y="1926592"/>
            <a:ext cx="8241547" cy="31967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0365" marR="255333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-20" dirty="0">
                <a:cs typeface="Arial"/>
              </a:rPr>
              <a:t>P</a:t>
            </a:r>
            <a:r>
              <a:rPr lang="en-US" sz="2000" spc="640" dirty="0">
                <a:cs typeface="Arial"/>
              </a:rPr>
              <a:t>b=</a:t>
            </a:r>
            <a:r>
              <a:rPr sz="2000" spc="-20" dirty="0">
                <a:cs typeface="Arial"/>
              </a:rPr>
              <a:t>Lead</a:t>
            </a:r>
            <a:r>
              <a:rPr sz="2000" spc="500" dirty="0">
                <a:cs typeface="Arial"/>
              </a:rPr>
              <a:t> </a:t>
            </a:r>
            <a:endParaRPr lang="en-US" sz="2000" spc="500" dirty="0">
              <a:cs typeface="Arial"/>
            </a:endParaRPr>
          </a:p>
          <a:p>
            <a:pPr marL="380365" marR="255333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2000" spc="-20" dirty="0">
                <a:cs typeface="Arial"/>
              </a:rPr>
              <a:t>Cu</a:t>
            </a:r>
            <a:r>
              <a:rPr sz="2000" spc="-5" dirty="0">
                <a:cs typeface="Arial"/>
              </a:rPr>
              <a:t> </a:t>
            </a:r>
            <a:r>
              <a:rPr sz="2000" dirty="0">
                <a:cs typeface="Arial"/>
              </a:rPr>
              <a:t>=</a:t>
            </a:r>
            <a:r>
              <a:rPr sz="2000" spc="-35" dirty="0">
                <a:cs typeface="Arial"/>
              </a:rPr>
              <a:t> </a:t>
            </a:r>
            <a:r>
              <a:rPr sz="2000" spc="-10" dirty="0">
                <a:cs typeface="Arial"/>
              </a:rPr>
              <a:t>Copper</a:t>
            </a:r>
            <a:endParaRPr lang="en-US" sz="2000" spc="-10" dirty="0">
              <a:cs typeface="Arial"/>
            </a:endParaRPr>
          </a:p>
          <a:p>
            <a:pPr marL="380365" marR="255333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2000" dirty="0">
                <a:cs typeface="Arial"/>
              </a:rPr>
              <a:t>S0</a:t>
            </a:r>
            <a:r>
              <a:rPr sz="2000" baseline="-13888" dirty="0">
                <a:cs typeface="Arial"/>
              </a:rPr>
              <a:t>4</a:t>
            </a:r>
            <a:r>
              <a:rPr sz="2000" spc="270" baseline="-13888" dirty="0">
                <a:cs typeface="Arial"/>
              </a:rPr>
              <a:t> </a:t>
            </a:r>
            <a:r>
              <a:rPr sz="2000" dirty="0">
                <a:cs typeface="Arial"/>
              </a:rPr>
              <a:t>=</a:t>
            </a:r>
            <a:r>
              <a:rPr sz="2000" spc="40" dirty="0">
                <a:cs typeface="Arial"/>
              </a:rPr>
              <a:t> </a:t>
            </a:r>
            <a:r>
              <a:rPr sz="2000" spc="-10" dirty="0">
                <a:cs typeface="Arial"/>
              </a:rPr>
              <a:t>Sulfate</a:t>
            </a:r>
            <a:endParaRPr lang="en-US" sz="2000" dirty="0">
              <a:cs typeface="Arial"/>
            </a:endParaRPr>
          </a:p>
          <a:p>
            <a:pPr marL="380365" marR="255333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-170" dirty="0">
                <a:cs typeface="Arial"/>
              </a:rPr>
              <a:t>C</a:t>
            </a:r>
            <a:r>
              <a:rPr sz="2000" spc="-170" dirty="0">
                <a:cs typeface="Arial"/>
              </a:rPr>
              <a:t>1</a:t>
            </a:r>
            <a:r>
              <a:rPr lang="en-US" sz="2000" spc="-170" dirty="0">
                <a:cs typeface="Arial"/>
              </a:rPr>
              <a:t> </a:t>
            </a:r>
            <a:r>
              <a:rPr sz="2000" dirty="0">
                <a:cs typeface="Arial"/>
              </a:rPr>
              <a:t>=</a:t>
            </a:r>
            <a:r>
              <a:rPr sz="2000" spc="-45" dirty="0">
                <a:cs typeface="Arial"/>
              </a:rPr>
              <a:t> </a:t>
            </a:r>
            <a:r>
              <a:rPr sz="2000" spc="-10" dirty="0">
                <a:cs typeface="Arial"/>
              </a:rPr>
              <a:t>Chloride</a:t>
            </a:r>
            <a:endParaRPr lang="en-US" sz="2000" dirty="0">
              <a:cs typeface="Arial"/>
            </a:endParaRPr>
          </a:p>
          <a:p>
            <a:pPr marL="380365" marR="255333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2000" spc="-165" dirty="0">
                <a:cs typeface="Arial"/>
              </a:rPr>
              <a:t>LCR</a:t>
            </a:r>
            <a:r>
              <a:rPr sz="2000" spc="80" dirty="0">
                <a:cs typeface="Arial"/>
              </a:rPr>
              <a:t> </a:t>
            </a:r>
            <a:r>
              <a:rPr sz="2000" dirty="0">
                <a:cs typeface="Arial"/>
              </a:rPr>
              <a:t>=</a:t>
            </a:r>
            <a:r>
              <a:rPr sz="2000" spc="180" dirty="0">
                <a:cs typeface="Arial"/>
              </a:rPr>
              <a:t> </a:t>
            </a:r>
            <a:r>
              <a:rPr sz="2000" dirty="0">
                <a:cs typeface="Arial"/>
              </a:rPr>
              <a:t>Lead</a:t>
            </a:r>
            <a:r>
              <a:rPr sz="2000" spc="45" dirty="0">
                <a:cs typeface="Arial"/>
              </a:rPr>
              <a:t> </a:t>
            </a:r>
            <a:r>
              <a:rPr sz="2000" dirty="0">
                <a:cs typeface="Arial"/>
              </a:rPr>
              <a:t>and</a:t>
            </a:r>
            <a:r>
              <a:rPr sz="2000" spc="20" dirty="0">
                <a:cs typeface="Arial"/>
              </a:rPr>
              <a:t> </a:t>
            </a:r>
            <a:r>
              <a:rPr sz="2000" dirty="0">
                <a:cs typeface="Arial"/>
              </a:rPr>
              <a:t>Copper</a:t>
            </a:r>
            <a:r>
              <a:rPr sz="2000" spc="70" dirty="0">
                <a:cs typeface="Arial"/>
              </a:rPr>
              <a:t> </a:t>
            </a:r>
            <a:r>
              <a:rPr sz="2000" spc="-20" dirty="0">
                <a:cs typeface="Arial"/>
              </a:rPr>
              <a:t>Rule</a:t>
            </a:r>
            <a:endParaRPr lang="en-US" sz="2000" dirty="0">
              <a:cs typeface="Arial"/>
            </a:endParaRPr>
          </a:p>
          <a:p>
            <a:pPr marL="380365" marR="255333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2000" spc="-125" dirty="0">
                <a:cs typeface="Arial"/>
              </a:rPr>
              <a:t>CCT</a:t>
            </a:r>
            <a:r>
              <a:rPr sz="2000" spc="95" dirty="0">
                <a:cs typeface="Arial"/>
              </a:rPr>
              <a:t> </a:t>
            </a:r>
            <a:r>
              <a:rPr sz="2000" dirty="0">
                <a:cs typeface="Arial"/>
              </a:rPr>
              <a:t>=</a:t>
            </a:r>
            <a:r>
              <a:rPr sz="2000" spc="35" dirty="0">
                <a:cs typeface="Arial"/>
              </a:rPr>
              <a:t> </a:t>
            </a:r>
            <a:r>
              <a:rPr sz="2000" dirty="0">
                <a:cs typeface="Arial"/>
              </a:rPr>
              <a:t>Corrosion</a:t>
            </a:r>
            <a:r>
              <a:rPr sz="2000" spc="190" dirty="0">
                <a:cs typeface="Arial"/>
              </a:rPr>
              <a:t> </a:t>
            </a:r>
            <a:r>
              <a:rPr sz="2000" dirty="0">
                <a:cs typeface="Arial"/>
              </a:rPr>
              <a:t>Control</a:t>
            </a:r>
            <a:r>
              <a:rPr sz="2000" spc="85" dirty="0">
                <a:cs typeface="Arial"/>
              </a:rPr>
              <a:t> </a:t>
            </a:r>
            <a:r>
              <a:rPr sz="2000" spc="-10" dirty="0">
                <a:cs typeface="Arial"/>
              </a:rPr>
              <a:t>Treatment</a:t>
            </a:r>
            <a:endParaRPr lang="en-US" sz="2000" dirty="0">
              <a:cs typeface="Arial"/>
            </a:endParaRPr>
          </a:p>
          <a:p>
            <a:pPr marL="380365" marR="255333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2000" spc="-95" dirty="0">
                <a:cs typeface="Arial"/>
              </a:rPr>
              <a:t>OCCT</a:t>
            </a:r>
            <a:r>
              <a:rPr sz="2000" spc="114" dirty="0">
                <a:cs typeface="Arial"/>
              </a:rPr>
              <a:t> </a:t>
            </a:r>
            <a:r>
              <a:rPr sz="2000" dirty="0">
                <a:cs typeface="Arial"/>
              </a:rPr>
              <a:t>=</a:t>
            </a:r>
            <a:r>
              <a:rPr sz="2000" spc="70" dirty="0">
                <a:cs typeface="Arial"/>
              </a:rPr>
              <a:t> </a:t>
            </a:r>
            <a:r>
              <a:rPr sz="2000" dirty="0">
                <a:cs typeface="Arial"/>
              </a:rPr>
              <a:t>Optimized</a:t>
            </a:r>
            <a:r>
              <a:rPr sz="2000" spc="215" dirty="0">
                <a:cs typeface="Arial"/>
              </a:rPr>
              <a:t> </a:t>
            </a:r>
            <a:r>
              <a:rPr sz="2000" dirty="0">
                <a:cs typeface="Arial"/>
              </a:rPr>
              <a:t>Corrosion</a:t>
            </a:r>
            <a:r>
              <a:rPr sz="2000" spc="235" dirty="0">
                <a:cs typeface="Arial"/>
              </a:rPr>
              <a:t> </a:t>
            </a:r>
            <a:r>
              <a:rPr sz="2000" dirty="0">
                <a:cs typeface="Arial"/>
              </a:rPr>
              <a:t>Control</a:t>
            </a:r>
            <a:r>
              <a:rPr lang="en-US" sz="2000" spc="120" dirty="0">
                <a:cs typeface="Arial"/>
              </a:rPr>
              <a:t> </a:t>
            </a:r>
            <a:r>
              <a:rPr sz="2000" spc="-10" dirty="0">
                <a:cs typeface="Arial"/>
              </a:rPr>
              <a:t>Treatment</a:t>
            </a:r>
            <a:endParaRPr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4463283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DB62E-0A82-4027-8970-A93C390C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439" y="156579"/>
            <a:ext cx="7886700" cy="1325563"/>
          </a:xfrm>
        </p:spPr>
        <p:txBody>
          <a:bodyPr/>
          <a:lstStyle/>
          <a:p>
            <a:r>
              <a:rPr lang="en-US" dirty="0"/>
              <a:t>Determining the Difference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499A7-8C7F-42F8-9548-C9870E56D7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D22D02E-CDFB-433A-878E-FA9090200B78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CBD028-F970-43B7-A3BB-FCACB671B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137</a:t>
            </a:fld>
            <a:endParaRPr lang="en-US" dirty="0"/>
          </a:p>
        </p:txBody>
      </p:sp>
      <p:sp>
        <p:nvSpPr>
          <p:cNvPr id="7" name="object 44">
            <a:extLst>
              <a:ext uri="{FF2B5EF4-FFF2-40B4-BE49-F238E27FC236}">
                <a16:creationId xmlns:a16="http://schemas.microsoft.com/office/drawing/2014/main" id="{0D25F24C-66A7-F46D-DA40-C15DEA48AC04}"/>
              </a:ext>
            </a:extLst>
          </p:cNvPr>
          <p:cNvSpPr txBox="1"/>
          <p:nvPr/>
        </p:nvSpPr>
        <p:spPr>
          <a:xfrm>
            <a:off x="642267" y="1628275"/>
            <a:ext cx="7330659" cy="466025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000" b="1" spc="-10" dirty="0">
                <a:cs typeface="Arial"/>
              </a:rPr>
              <a:t>Color/Appearances</a:t>
            </a:r>
            <a:endParaRPr sz="2000" b="1" dirty="0">
              <a:cs typeface="Arial"/>
            </a:endParaRPr>
          </a:p>
          <a:p>
            <a:pPr marL="582930" indent="-342900">
              <a:lnSpc>
                <a:spcPct val="100000"/>
              </a:lnSpc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63220" algn="l"/>
              </a:tabLst>
            </a:pPr>
            <a:r>
              <a:rPr sz="2000" dirty="0">
                <a:cs typeface="Arial"/>
              </a:rPr>
              <a:t>Copper</a:t>
            </a:r>
            <a:r>
              <a:rPr sz="2000" spc="85" dirty="0">
                <a:cs typeface="Arial"/>
              </a:rPr>
              <a:t> </a:t>
            </a:r>
            <a:r>
              <a:rPr sz="2000" spc="-10" dirty="0">
                <a:cs typeface="Arial"/>
              </a:rPr>
              <a:t>Color</a:t>
            </a:r>
            <a:endParaRPr sz="2000" dirty="0">
              <a:cs typeface="Arial"/>
            </a:endParaRPr>
          </a:p>
          <a:p>
            <a:pPr marL="582931" indent="-342900">
              <a:lnSpc>
                <a:spcPct val="100000"/>
              </a:lnSpc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63855" algn="l"/>
              </a:tabLst>
            </a:pPr>
            <a:r>
              <a:rPr sz="2000" dirty="0">
                <a:cs typeface="Arial"/>
              </a:rPr>
              <a:t>Bright</a:t>
            </a:r>
            <a:r>
              <a:rPr sz="2000" spc="125" dirty="0">
                <a:cs typeface="Arial"/>
              </a:rPr>
              <a:t> </a:t>
            </a:r>
            <a:r>
              <a:rPr sz="2000" dirty="0">
                <a:cs typeface="Arial"/>
              </a:rPr>
              <a:t>or</a:t>
            </a:r>
            <a:r>
              <a:rPr sz="2000" spc="150" dirty="0">
                <a:cs typeface="Arial"/>
              </a:rPr>
              <a:t> </a:t>
            </a:r>
            <a:r>
              <a:rPr sz="2000" dirty="0">
                <a:cs typeface="Arial"/>
              </a:rPr>
              <a:t>Dull</a:t>
            </a:r>
            <a:r>
              <a:rPr sz="2000" spc="50" dirty="0">
                <a:cs typeface="Arial"/>
              </a:rPr>
              <a:t> </a:t>
            </a:r>
            <a:r>
              <a:rPr sz="2000" spc="-20" dirty="0">
                <a:cs typeface="Arial"/>
              </a:rPr>
              <a:t>Gray</a:t>
            </a:r>
            <a:endParaRPr sz="2000" dirty="0">
              <a:cs typeface="Arial"/>
            </a:endParaRPr>
          </a:p>
          <a:p>
            <a:pPr marL="582930" indent="-342900">
              <a:lnSpc>
                <a:spcPct val="100000"/>
              </a:lnSpc>
              <a:spcBef>
                <a:spcPts val="32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63220" algn="l"/>
              </a:tabLst>
            </a:pPr>
            <a:r>
              <a:rPr sz="2000" spc="-20" dirty="0">
                <a:cs typeface="Arial"/>
              </a:rPr>
              <a:t>Rust</a:t>
            </a:r>
            <a:endParaRPr sz="2000" dirty="0">
              <a:cs typeface="Arial"/>
            </a:endParaRPr>
          </a:p>
          <a:p>
            <a:pPr marL="47625">
              <a:lnSpc>
                <a:spcPct val="100000"/>
              </a:lnSpc>
              <a:spcBef>
                <a:spcPts val="280"/>
              </a:spcBef>
              <a:tabLst>
                <a:tab pos="177165" algn="l"/>
              </a:tabLst>
            </a:pPr>
            <a:r>
              <a:rPr sz="2000" b="1" dirty="0">
                <a:cs typeface="Arial"/>
              </a:rPr>
              <a:t>Magnetic</a:t>
            </a:r>
            <a:r>
              <a:rPr sz="2000" b="1" spc="320" dirty="0">
                <a:cs typeface="Arial"/>
              </a:rPr>
              <a:t> </a:t>
            </a:r>
            <a:r>
              <a:rPr sz="2000" b="1" spc="-10" dirty="0">
                <a:cs typeface="Arial"/>
              </a:rPr>
              <a:t>Properties</a:t>
            </a:r>
            <a:endParaRPr sz="2000" b="1" dirty="0">
              <a:cs typeface="Arial"/>
            </a:endParaRPr>
          </a:p>
          <a:p>
            <a:pPr marL="579755" lvl="1" indent="-3429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360045" algn="l"/>
              </a:tabLst>
            </a:pPr>
            <a:r>
              <a:rPr sz="2000" dirty="0">
                <a:cs typeface="Arial"/>
              </a:rPr>
              <a:t>Copper</a:t>
            </a:r>
            <a:r>
              <a:rPr sz="2000" spc="100" dirty="0">
                <a:cs typeface="Arial"/>
              </a:rPr>
              <a:t> </a:t>
            </a:r>
            <a:r>
              <a:rPr sz="2000" dirty="0">
                <a:cs typeface="Arial"/>
              </a:rPr>
              <a:t>&amp;</a:t>
            </a:r>
            <a:r>
              <a:rPr sz="2000" spc="100" dirty="0">
                <a:cs typeface="Arial"/>
              </a:rPr>
              <a:t> </a:t>
            </a:r>
            <a:r>
              <a:rPr sz="2000" spc="-10" dirty="0">
                <a:cs typeface="Arial"/>
              </a:rPr>
              <a:t>Lead</a:t>
            </a:r>
            <a:r>
              <a:rPr sz="2000" spc="20" dirty="0">
                <a:cs typeface="Arial"/>
              </a:rPr>
              <a:t> </a:t>
            </a:r>
            <a:r>
              <a:rPr sz="2000" dirty="0">
                <a:cs typeface="Arial"/>
              </a:rPr>
              <a:t>-</a:t>
            </a:r>
            <a:r>
              <a:rPr sz="2000" spc="370" dirty="0">
                <a:cs typeface="Arial"/>
              </a:rPr>
              <a:t> </a:t>
            </a:r>
            <a:r>
              <a:rPr sz="2000" dirty="0">
                <a:cs typeface="Arial"/>
              </a:rPr>
              <a:t>No</a:t>
            </a:r>
            <a:r>
              <a:rPr sz="2000" spc="60" dirty="0">
                <a:cs typeface="Arial"/>
              </a:rPr>
              <a:t> </a:t>
            </a:r>
            <a:r>
              <a:rPr sz="2000" dirty="0">
                <a:cs typeface="Arial"/>
              </a:rPr>
              <a:t>Magnetic</a:t>
            </a:r>
            <a:r>
              <a:rPr sz="2000" spc="95" dirty="0">
                <a:cs typeface="Arial"/>
              </a:rPr>
              <a:t> </a:t>
            </a:r>
            <a:r>
              <a:rPr sz="2000" spc="-10" dirty="0">
                <a:cs typeface="Arial"/>
              </a:rPr>
              <a:t>Attraction</a:t>
            </a:r>
            <a:endParaRPr sz="2000" dirty="0">
              <a:cs typeface="Arial"/>
            </a:endParaRPr>
          </a:p>
          <a:p>
            <a:pPr marL="579755" lvl="1" indent="-342900">
              <a:lnSpc>
                <a:spcPct val="100000"/>
              </a:lnSpc>
              <a:spcBef>
                <a:spcPts val="275"/>
              </a:spcBef>
              <a:buFont typeface="Arial" panose="020B0604020202020204" pitchFamily="34" charset="0"/>
              <a:buChar char="•"/>
              <a:tabLst>
                <a:tab pos="360045" algn="l"/>
              </a:tabLst>
            </a:pPr>
            <a:r>
              <a:rPr sz="2000" dirty="0">
                <a:cs typeface="Arial"/>
              </a:rPr>
              <a:t>Galvanized</a:t>
            </a:r>
            <a:r>
              <a:rPr sz="2000" spc="50" dirty="0">
                <a:cs typeface="Arial"/>
              </a:rPr>
              <a:t> </a:t>
            </a:r>
            <a:r>
              <a:rPr sz="2000" dirty="0">
                <a:cs typeface="Arial"/>
              </a:rPr>
              <a:t>-</a:t>
            </a:r>
            <a:r>
              <a:rPr sz="2000" spc="280" dirty="0">
                <a:cs typeface="Arial"/>
              </a:rPr>
              <a:t> </a:t>
            </a:r>
            <a:r>
              <a:rPr sz="2000" dirty="0">
                <a:cs typeface="Arial"/>
              </a:rPr>
              <a:t>MAY</a:t>
            </a:r>
            <a:r>
              <a:rPr sz="2000" spc="40" dirty="0">
                <a:cs typeface="Arial"/>
              </a:rPr>
              <a:t> </a:t>
            </a:r>
            <a:r>
              <a:rPr sz="2000" dirty="0">
                <a:cs typeface="Arial"/>
              </a:rPr>
              <a:t>Have</a:t>
            </a:r>
            <a:r>
              <a:rPr sz="2000" spc="-15" dirty="0">
                <a:cs typeface="Arial"/>
              </a:rPr>
              <a:t> </a:t>
            </a:r>
            <a:r>
              <a:rPr sz="2000" dirty="0">
                <a:cs typeface="Arial"/>
              </a:rPr>
              <a:t>Magnetic</a:t>
            </a:r>
            <a:r>
              <a:rPr sz="2000" spc="80" dirty="0">
                <a:cs typeface="Arial"/>
              </a:rPr>
              <a:t> </a:t>
            </a:r>
            <a:r>
              <a:rPr sz="2000" spc="-10" dirty="0">
                <a:cs typeface="Arial"/>
              </a:rPr>
              <a:t>Attraction</a:t>
            </a:r>
            <a:endParaRPr sz="2000" dirty="0">
              <a:cs typeface="Arial"/>
            </a:endParaRPr>
          </a:p>
          <a:p>
            <a:pPr marL="48260">
              <a:lnSpc>
                <a:spcPct val="100000"/>
              </a:lnSpc>
              <a:spcBef>
                <a:spcPts val="305"/>
              </a:spcBef>
            </a:pPr>
            <a:r>
              <a:rPr sz="2000" b="1" dirty="0">
                <a:cs typeface="Arial"/>
              </a:rPr>
              <a:t>Scratch</a:t>
            </a:r>
            <a:r>
              <a:rPr sz="2000" b="1" spc="-5" dirty="0">
                <a:cs typeface="Arial"/>
              </a:rPr>
              <a:t> </a:t>
            </a:r>
            <a:r>
              <a:rPr sz="2000" b="1" spc="-20" dirty="0">
                <a:cs typeface="Arial"/>
              </a:rPr>
              <a:t>Test</a:t>
            </a:r>
            <a:endParaRPr sz="2000" b="1" dirty="0">
              <a:cs typeface="Arial"/>
            </a:endParaRPr>
          </a:p>
          <a:p>
            <a:pPr marL="576580" lvl="1" indent="-342900">
              <a:lnSpc>
                <a:spcPct val="100000"/>
              </a:lnSpc>
              <a:spcBef>
                <a:spcPts val="32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60045" algn="l"/>
              </a:tabLst>
            </a:pPr>
            <a:r>
              <a:rPr sz="2000" dirty="0">
                <a:cs typeface="Arial"/>
              </a:rPr>
              <a:t>Scratch</a:t>
            </a:r>
            <a:r>
              <a:rPr sz="2000" spc="95" dirty="0">
                <a:cs typeface="Arial"/>
              </a:rPr>
              <a:t> </a:t>
            </a:r>
            <a:r>
              <a:rPr sz="2000" spc="65" dirty="0">
                <a:cs typeface="Arial"/>
              </a:rPr>
              <a:t>with</a:t>
            </a:r>
            <a:r>
              <a:rPr sz="2000" spc="-55" dirty="0">
                <a:cs typeface="Arial"/>
              </a:rPr>
              <a:t> </a:t>
            </a:r>
            <a:r>
              <a:rPr sz="2000" dirty="0">
                <a:cs typeface="Arial"/>
              </a:rPr>
              <a:t>Screwdriver</a:t>
            </a:r>
            <a:r>
              <a:rPr sz="2000" spc="125" dirty="0">
                <a:cs typeface="Arial"/>
              </a:rPr>
              <a:t> </a:t>
            </a:r>
            <a:r>
              <a:rPr sz="2000" dirty="0">
                <a:cs typeface="Arial"/>
              </a:rPr>
              <a:t>or</a:t>
            </a:r>
            <a:r>
              <a:rPr sz="2000" spc="114" dirty="0">
                <a:cs typeface="Arial"/>
              </a:rPr>
              <a:t> </a:t>
            </a:r>
            <a:r>
              <a:rPr sz="2000" spc="-20" dirty="0">
                <a:cs typeface="Arial"/>
              </a:rPr>
              <a:t>File</a:t>
            </a:r>
            <a:endParaRPr sz="2000" dirty="0">
              <a:cs typeface="Arial"/>
            </a:endParaRPr>
          </a:p>
          <a:p>
            <a:pPr marL="576581" lvl="1" indent="-342900">
              <a:lnSpc>
                <a:spcPct val="100000"/>
              </a:lnSpc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57505" algn="l"/>
              </a:tabLst>
            </a:pPr>
            <a:r>
              <a:rPr sz="2000" dirty="0">
                <a:cs typeface="Arial"/>
              </a:rPr>
              <a:t>May</a:t>
            </a:r>
            <a:r>
              <a:rPr sz="2000" spc="90" dirty="0">
                <a:cs typeface="Arial"/>
              </a:rPr>
              <a:t> </a:t>
            </a:r>
            <a:r>
              <a:rPr sz="2000" dirty="0">
                <a:cs typeface="Arial"/>
              </a:rPr>
              <a:t>Not</a:t>
            </a:r>
            <a:r>
              <a:rPr sz="2000" spc="125" dirty="0">
                <a:cs typeface="Arial"/>
              </a:rPr>
              <a:t> </a:t>
            </a:r>
            <a:r>
              <a:rPr sz="2000" dirty="0">
                <a:cs typeface="Arial"/>
              </a:rPr>
              <a:t>be</a:t>
            </a:r>
            <a:r>
              <a:rPr sz="2000" spc="60" dirty="0">
                <a:cs typeface="Arial"/>
              </a:rPr>
              <a:t> </a:t>
            </a:r>
            <a:r>
              <a:rPr sz="2000" dirty="0">
                <a:cs typeface="Arial"/>
              </a:rPr>
              <a:t>Acceptable</a:t>
            </a:r>
            <a:r>
              <a:rPr sz="2000" spc="180" dirty="0">
                <a:cs typeface="Arial"/>
              </a:rPr>
              <a:t> </a:t>
            </a:r>
            <a:r>
              <a:rPr sz="2000" spc="60" dirty="0">
                <a:cs typeface="Arial"/>
              </a:rPr>
              <a:t>with </a:t>
            </a:r>
            <a:r>
              <a:rPr sz="2000" spc="-10" dirty="0">
                <a:cs typeface="Arial"/>
              </a:rPr>
              <a:t>Homeowner</a:t>
            </a:r>
            <a:endParaRPr lang="en-US" sz="2000" spc="-10" dirty="0">
              <a:cs typeface="Arial"/>
            </a:endParaRPr>
          </a:p>
          <a:p>
            <a:pPr marL="576581" lvl="1" indent="-342900">
              <a:lnSpc>
                <a:spcPct val="100000"/>
              </a:lnSpc>
              <a:spcBef>
                <a:spcPts val="300"/>
              </a:spcBef>
              <a:buClr>
                <a:srgbClr val="666964"/>
              </a:buClr>
              <a:buFont typeface="Arial" panose="020B0604020202020204" pitchFamily="34" charset="0"/>
              <a:buChar char="•"/>
              <a:tabLst>
                <a:tab pos="357505" algn="l"/>
              </a:tabLst>
            </a:pPr>
            <a:endParaRPr lang="en-US" sz="2000" spc="-10" dirty="0">
              <a:cs typeface="Arial"/>
            </a:endParaRPr>
          </a:p>
          <a:p>
            <a:pPr marL="233681" lvl="1">
              <a:spcBef>
                <a:spcPts val="300"/>
              </a:spcBef>
              <a:buClr>
                <a:srgbClr val="666964"/>
              </a:buClr>
              <a:tabLst>
                <a:tab pos="357505" algn="l"/>
              </a:tabLst>
            </a:pPr>
            <a:r>
              <a:rPr lang="en-US" dirty="0">
                <a:cs typeface="Arial"/>
              </a:rPr>
              <a:t>*Note</a:t>
            </a:r>
            <a:r>
              <a:rPr lang="en-US" spc="90" dirty="0">
                <a:cs typeface="Arial"/>
              </a:rPr>
              <a:t> </a:t>
            </a:r>
            <a:r>
              <a:rPr lang="en-US" dirty="0">
                <a:cs typeface="Arial"/>
              </a:rPr>
              <a:t>-</a:t>
            </a:r>
            <a:r>
              <a:rPr lang="en-US" spc="40" dirty="0">
                <a:cs typeface="Arial"/>
              </a:rPr>
              <a:t> </a:t>
            </a:r>
            <a:r>
              <a:rPr lang="en-US" dirty="0">
                <a:cs typeface="Arial"/>
              </a:rPr>
              <a:t>A</a:t>
            </a:r>
            <a:r>
              <a:rPr lang="en-US" spc="75" dirty="0">
                <a:cs typeface="Arial"/>
              </a:rPr>
              <a:t> </a:t>
            </a:r>
            <a:r>
              <a:rPr lang="en-US" dirty="0">
                <a:cs typeface="Arial"/>
              </a:rPr>
              <a:t>little</a:t>
            </a:r>
            <a:r>
              <a:rPr lang="en-US" spc="55" dirty="0">
                <a:cs typeface="Arial"/>
              </a:rPr>
              <a:t> </a:t>
            </a:r>
            <a:r>
              <a:rPr lang="en-US" spc="50" dirty="0">
                <a:cs typeface="Arial"/>
              </a:rPr>
              <a:t>bit</a:t>
            </a:r>
            <a:r>
              <a:rPr lang="en-US" spc="55" dirty="0">
                <a:cs typeface="Arial"/>
              </a:rPr>
              <a:t> </a:t>
            </a:r>
            <a:r>
              <a:rPr lang="en-US" spc="60" dirty="0">
                <a:cs typeface="Arial"/>
              </a:rPr>
              <a:t>of</a:t>
            </a:r>
            <a:r>
              <a:rPr lang="en-US" spc="25" dirty="0">
                <a:cs typeface="Arial"/>
              </a:rPr>
              <a:t> </a:t>
            </a:r>
            <a:r>
              <a:rPr lang="en-US" dirty="0">
                <a:cs typeface="Arial"/>
              </a:rPr>
              <a:t>paint</a:t>
            </a:r>
            <a:r>
              <a:rPr lang="en-US" spc="105" dirty="0">
                <a:cs typeface="Arial"/>
              </a:rPr>
              <a:t> </a:t>
            </a:r>
            <a:r>
              <a:rPr lang="en-US" dirty="0">
                <a:cs typeface="Arial"/>
              </a:rPr>
              <a:t>may</a:t>
            </a:r>
            <a:r>
              <a:rPr lang="en-US" spc="85" dirty="0">
                <a:cs typeface="Arial"/>
              </a:rPr>
              <a:t> </a:t>
            </a:r>
            <a:r>
              <a:rPr lang="en-US" dirty="0">
                <a:cs typeface="Arial"/>
              </a:rPr>
              <a:t>result</a:t>
            </a:r>
            <a:r>
              <a:rPr lang="en-US" spc="135" dirty="0">
                <a:cs typeface="Arial"/>
              </a:rPr>
              <a:t> </a:t>
            </a:r>
            <a:r>
              <a:rPr lang="en-US" dirty="0">
                <a:cs typeface="Arial"/>
              </a:rPr>
              <a:t>in</a:t>
            </a:r>
            <a:r>
              <a:rPr lang="en-US" spc="110" dirty="0">
                <a:cs typeface="Arial"/>
              </a:rPr>
              <a:t> </a:t>
            </a:r>
            <a:r>
              <a:rPr lang="en-US" dirty="0">
                <a:cs typeface="Arial"/>
              </a:rPr>
              <a:t>changes</a:t>
            </a:r>
            <a:r>
              <a:rPr lang="en-US" spc="145" dirty="0">
                <a:cs typeface="Arial"/>
              </a:rPr>
              <a:t> </a:t>
            </a:r>
            <a:r>
              <a:rPr lang="en-US" dirty="0">
                <a:cs typeface="Arial"/>
              </a:rPr>
              <a:t>in</a:t>
            </a:r>
            <a:r>
              <a:rPr lang="en-US" spc="35" dirty="0">
                <a:cs typeface="Arial"/>
              </a:rPr>
              <a:t> </a:t>
            </a:r>
            <a:r>
              <a:rPr lang="en-US" dirty="0">
                <a:cs typeface="Arial"/>
              </a:rPr>
              <a:t>appearances</a:t>
            </a:r>
            <a:r>
              <a:rPr lang="en-US" spc="140" dirty="0">
                <a:cs typeface="Arial"/>
              </a:rPr>
              <a:t> </a:t>
            </a:r>
            <a:r>
              <a:rPr lang="en-US" spc="-25" dirty="0">
                <a:cs typeface="Arial"/>
              </a:rPr>
              <a:t>or </a:t>
            </a:r>
            <a:r>
              <a:rPr lang="en-US" dirty="0">
                <a:cs typeface="Arial"/>
              </a:rPr>
              <a:t>magnetic</a:t>
            </a:r>
            <a:r>
              <a:rPr lang="en-US" spc="254" dirty="0">
                <a:cs typeface="Arial"/>
              </a:rPr>
              <a:t> </a:t>
            </a:r>
            <a:r>
              <a:rPr lang="en-US" spc="-10" dirty="0">
                <a:cs typeface="Arial"/>
              </a:rPr>
              <a:t>properties.</a:t>
            </a:r>
            <a:endParaRPr lang="en-US" dirty="0">
              <a:cs typeface="Arial"/>
            </a:endParaRPr>
          </a:p>
          <a:p>
            <a:pPr marL="356870" lvl="1" indent="-123189">
              <a:lnSpc>
                <a:spcPct val="100000"/>
              </a:lnSpc>
              <a:spcBef>
                <a:spcPts val="300"/>
              </a:spcBef>
              <a:buClr>
                <a:srgbClr val="666964"/>
              </a:buClr>
              <a:buChar char="•"/>
              <a:tabLst>
                <a:tab pos="357505" algn="l"/>
              </a:tabLst>
            </a:pPr>
            <a:endParaRPr sz="9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253281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DB62E-0A82-4027-8970-A93C390C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18" y="557631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Problem 1-Calculating 90th percentile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499A7-8C7F-42F8-9548-C9870E56D7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D22D02E-CDFB-433A-878E-FA9090200B78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CBD028-F970-43B7-A3BB-FCACB671B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138</a:t>
            </a:fld>
            <a:endParaRPr lang="en-US" dirty="0"/>
          </a:p>
        </p:txBody>
      </p:sp>
      <p:sp>
        <p:nvSpPr>
          <p:cNvPr id="6" name="object 43">
            <a:extLst>
              <a:ext uri="{FF2B5EF4-FFF2-40B4-BE49-F238E27FC236}">
                <a16:creationId xmlns:a16="http://schemas.microsoft.com/office/drawing/2014/main" id="{31DD444E-8F24-BA98-DB62-AE1FD5790C31}"/>
              </a:ext>
            </a:extLst>
          </p:cNvPr>
          <p:cNvSpPr txBox="1"/>
          <p:nvPr/>
        </p:nvSpPr>
        <p:spPr>
          <a:xfrm>
            <a:off x="5278116" y="2474862"/>
            <a:ext cx="3689684" cy="2452851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93065" marR="44450" indent="-342900">
              <a:lnSpc>
                <a:spcPct val="78900"/>
              </a:lnSpc>
              <a:spcBef>
                <a:spcPts val="415"/>
              </a:spcBef>
              <a:buFont typeface="Arial" panose="020B0604020202020204" pitchFamily="34" charset="0"/>
              <a:buChar char="•"/>
            </a:pPr>
            <a:r>
              <a:rPr sz="2400" dirty="0">
                <a:cs typeface="Arial"/>
              </a:rPr>
              <a:t>What</a:t>
            </a:r>
            <a:r>
              <a:rPr sz="2400" spc="20" dirty="0">
                <a:cs typeface="Arial"/>
              </a:rPr>
              <a:t> </a:t>
            </a:r>
            <a:r>
              <a:rPr sz="2400" dirty="0">
                <a:cs typeface="Arial"/>
              </a:rPr>
              <a:t>is</a:t>
            </a:r>
            <a:r>
              <a:rPr sz="2400" spc="-40" dirty="0">
                <a:cs typeface="Arial"/>
              </a:rPr>
              <a:t> </a:t>
            </a:r>
            <a:r>
              <a:rPr sz="2400" dirty="0">
                <a:cs typeface="Arial"/>
              </a:rPr>
              <a:t>the</a:t>
            </a:r>
            <a:r>
              <a:rPr sz="2400" spc="204" dirty="0">
                <a:cs typeface="Arial"/>
              </a:rPr>
              <a:t> </a:t>
            </a:r>
            <a:r>
              <a:rPr sz="2400" spc="-20" dirty="0">
                <a:cs typeface="Arial"/>
              </a:rPr>
              <a:t>90</a:t>
            </a:r>
            <a:r>
              <a:rPr sz="2400" spc="-30" baseline="12345" dirty="0">
                <a:cs typeface="Times New Roman"/>
              </a:rPr>
              <a:t>th </a:t>
            </a:r>
            <a:r>
              <a:rPr sz="2400" spc="40" dirty="0">
                <a:cs typeface="Arial"/>
              </a:rPr>
              <a:t>percentil</a:t>
            </a:r>
            <a:r>
              <a:rPr sz="2400" spc="-550" dirty="0">
                <a:cs typeface="Arial"/>
              </a:rPr>
              <a:t>e</a:t>
            </a:r>
            <a:r>
              <a:rPr sz="2400" spc="45" dirty="0">
                <a:cs typeface="Arial"/>
              </a:rPr>
              <a:t>.</a:t>
            </a:r>
            <a:r>
              <a:rPr lang="en-US" sz="2400" spc="-15" dirty="0">
                <a:cs typeface="Arial"/>
              </a:rPr>
              <a:t> </a:t>
            </a:r>
            <a:r>
              <a:rPr lang="en-US" sz="2400" spc="-10" dirty="0">
                <a:cs typeface="Arial"/>
              </a:rPr>
              <a:t>C</a:t>
            </a:r>
            <a:r>
              <a:rPr sz="2400" spc="-10" dirty="0">
                <a:cs typeface="Arial"/>
              </a:rPr>
              <a:t>oncentration</a:t>
            </a:r>
            <a:r>
              <a:rPr lang="en-US" sz="2400" spc="500" dirty="0">
                <a:cs typeface="Arial"/>
              </a:rPr>
              <a:t> </a:t>
            </a:r>
            <a:r>
              <a:rPr sz="2400" dirty="0">
                <a:cs typeface="Arial"/>
              </a:rPr>
              <a:t>for</a:t>
            </a:r>
            <a:r>
              <a:rPr sz="2400" spc="70" dirty="0">
                <a:cs typeface="Arial"/>
              </a:rPr>
              <a:t> </a:t>
            </a:r>
            <a:r>
              <a:rPr sz="2400" dirty="0">
                <a:cs typeface="Arial"/>
              </a:rPr>
              <a:t>lead</a:t>
            </a:r>
            <a:r>
              <a:rPr sz="2400" spc="50" dirty="0">
                <a:cs typeface="Arial"/>
              </a:rPr>
              <a:t> </a:t>
            </a:r>
            <a:r>
              <a:rPr sz="2400" spc="-10" dirty="0">
                <a:cs typeface="Arial"/>
              </a:rPr>
              <a:t>based</a:t>
            </a:r>
            <a:r>
              <a:rPr sz="2400" spc="500" dirty="0">
                <a:cs typeface="Arial"/>
              </a:rPr>
              <a:t> </a:t>
            </a:r>
            <a:r>
              <a:rPr sz="2400" dirty="0">
                <a:cs typeface="Arial"/>
              </a:rPr>
              <a:t>on these</a:t>
            </a:r>
            <a:r>
              <a:rPr sz="2400" spc="95" dirty="0">
                <a:cs typeface="Arial"/>
              </a:rPr>
              <a:t> </a:t>
            </a:r>
            <a:r>
              <a:rPr sz="2400" spc="-10" dirty="0">
                <a:cs typeface="Arial"/>
              </a:rPr>
              <a:t>values?</a:t>
            </a:r>
            <a:endParaRPr sz="2400" dirty="0"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45"/>
              </a:spcBef>
              <a:buFont typeface="Arial" panose="020B0604020202020204" pitchFamily="34" charset="0"/>
              <a:buChar char="•"/>
            </a:pPr>
            <a:endParaRPr sz="2400" dirty="0">
              <a:cs typeface="Arial"/>
            </a:endParaRPr>
          </a:p>
          <a:p>
            <a:pPr marL="382905" marR="17780" indent="-342900">
              <a:lnSpc>
                <a:spcPct val="76900"/>
              </a:lnSpc>
              <a:buFont typeface="Arial" panose="020B0604020202020204" pitchFamily="34" charset="0"/>
              <a:buChar char="•"/>
              <a:tabLst>
                <a:tab pos="177800" algn="l"/>
              </a:tabLst>
            </a:pPr>
            <a:r>
              <a:rPr sz="2400" dirty="0">
                <a:cs typeface="Arial"/>
              </a:rPr>
              <a:t>Are</a:t>
            </a:r>
            <a:r>
              <a:rPr sz="2400" spc="10" dirty="0">
                <a:cs typeface="Arial"/>
              </a:rPr>
              <a:t> </a:t>
            </a:r>
            <a:r>
              <a:rPr sz="2400" dirty="0">
                <a:cs typeface="Arial"/>
              </a:rPr>
              <a:t>the</a:t>
            </a:r>
            <a:r>
              <a:rPr sz="2400" spc="30" dirty="0">
                <a:cs typeface="Arial"/>
              </a:rPr>
              <a:t> </a:t>
            </a:r>
            <a:r>
              <a:rPr sz="2400" dirty="0">
                <a:cs typeface="Arial"/>
              </a:rPr>
              <a:t>results</a:t>
            </a:r>
            <a:r>
              <a:rPr sz="2400" spc="100" dirty="0">
                <a:cs typeface="Arial"/>
              </a:rPr>
              <a:t> </a:t>
            </a:r>
            <a:r>
              <a:rPr sz="2400" spc="-25" dirty="0">
                <a:cs typeface="Arial"/>
              </a:rPr>
              <a:t>in</a:t>
            </a:r>
            <a:r>
              <a:rPr lang="en-US" sz="2400" spc="-25" dirty="0">
                <a:cs typeface="Arial"/>
              </a:rPr>
              <a:t> </a:t>
            </a:r>
            <a:r>
              <a:rPr sz="2400" dirty="0">
                <a:cs typeface="Arial"/>
              </a:rPr>
              <a:t>compliance</a:t>
            </a:r>
            <a:r>
              <a:rPr sz="2400" spc="170" dirty="0">
                <a:cs typeface="Arial"/>
              </a:rPr>
              <a:t> </a:t>
            </a:r>
            <a:r>
              <a:rPr sz="2400" spc="35" dirty="0">
                <a:cs typeface="Arial"/>
              </a:rPr>
              <a:t>with </a:t>
            </a:r>
            <a:r>
              <a:rPr sz="2400" dirty="0">
                <a:cs typeface="Arial"/>
              </a:rPr>
              <a:t>the</a:t>
            </a:r>
            <a:r>
              <a:rPr sz="2400" spc="110" dirty="0">
                <a:cs typeface="Arial"/>
              </a:rPr>
              <a:t> </a:t>
            </a:r>
            <a:r>
              <a:rPr sz="2400" dirty="0">
                <a:cs typeface="Arial"/>
              </a:rPr>
              <a:t>action</a:t>
            </a:r>
            <a:r>
              <a:rPr sz="2400" spc="140" dirty="0">
                <a:cs typeface="Arial"/>
              </a:rPr>
              <a:t> </a:t>
            </a:r>
            <a:r>
              <a:rPr sz="2400" spc="-10" dirty="0">
                <a:cs typeface="Arial"/>
              </a:rPr>
              <a:t>level?</a:t>
            </a:r>
            <a:endParaRPr sz="2400" dirty="0">
              <a:cs typeface="Arial"/>
            </a:endParaRPr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F6CE7F1C-A2FA-118E-8FB3-154783388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098288"/>
              </p:ext>
            </p:extLst>
          </p:nvPr>
        </p:nvGraphicFramePr>
        <p:xfrm>
          <a:off x="347472" y="1706297"/>
          <a:ext cx="4809144" cy="440436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281277">
                  <a:extLst>
                    <a:ext uri="{9D8B030D-6E8A-4147-A177-3AD203B41FA5}">
                      <a16:colId xmlns:a16="http://schemas.microsoft.com/office/drawing/2014/main" val="3052458147"/>
                    </a:ext>
                  </a:extLst>
                </a:gridCol>
                <a:gridCol w="1621527">
                  <a:extLst>
                    <a:ext uri="{9D8B030D-6E8A-4147-A177-3AD203B41FA5}">
                      <a16:colId xmlns:a16="http://schemas.microsoft.com/office/drawing/2014/main" val="422059121"/>
                    </a:ext>
                  </a:extLst>
                </a:gridCol>
                <a:gridCol w="1906340">
                  <a:extLst>
                    <a:ext uri="{9D8B030D-6E8A-4147-A177-3AD203B41FA5}">
                      <a16:colId xmlns:a16="http://schemas.microsoft.com/office/drawing/2014/main" val="133557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SAMPLE 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LEAD CONCENTRATION (mg/L)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443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pc="-1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spc="-2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0.001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192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pc="-1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3407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pc="-1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0.002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2631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600" spc="-1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0.223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8451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pc="-1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0.070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5165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pc="-1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9427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pc="-1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2505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pc="-1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95138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pc="-1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0.122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890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pc="-1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0.013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018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629599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DB62E-0A82-4027-8970-A93C390CD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Level Exceedance for Lead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499A7-8C7F-42F8-9548-C9870E56D7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D22D02E-CDFB-433A-878E-FA9090200B78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CBD028-F970-43B7-A3BB-FCACB671B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139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A75322-B79A-769B-1935-0B137530B62A}"/>
              </a:ext>
            </a:extLst>
          </p:cNvPr>
          <p:cNvSpPr txBox="1"/>
          <p:nvPr/>
        </p:nvSpPr>
        <p:spPr>
          <a:xfrm>
            <a:off x="0" y="1589007"/>
            <a:ext cx="875898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925">
              <a:buClr>
                <a:srgbClr val="8C918C"/>
              </a:buClr>
              <a:tabLst>
                <a:tab pos="461645" algn="l"/>
              </a:tabLst>
            </a:pPr>
            <a:r>
              <a:rPr lang="en-US" dirty="0">
                <a:cs typeface="Arial"/>
              </a:rPr>
              <a:t>When</a:t>
            </a:r>
            <a:r>
              <a:rPr lang="en-US" spc="-15" dirty="0">
                <a:cs typeface="Arial"/>
              </a:rPr>
              <a:t> </a:t>
            </a:r>
            <a:r>
              <a:rPr lang="en-US" dirty="0">
                <a:cs typeface="Arial"/>
              </a:rPr>
              <a:t>an</a:t>
            </a:r>
            <a:r>
              <a:rPr lang="en-US" spc="-25" dirty="0">
                <a:cs typeface="Arial"/>
              </a:rPr>
              <a:t> </a:t>
            </a:r>
            <a:r>
              <a:rPr lang="en-US" dirty="0">
                <a:cs typeface="Arial"/>
              </a:rPr>
              <a:t>Action</a:t>
            </a:r>
            <a:r>
              <a:rPr lang="en-US" spc="30" dirty="0">
                <a:cs typeface="Arial"/>
              </a:rPr>
              <a:t> </a:t>
            </a:r>
            <a:r>
              <a:rPr lang="en-US" spc="-20" dirty="0">
                <a:cs typeface="Arial"/>
              </a:rPr>
              <a:t>Level</a:t>
            </a:r>
            <a:r>
              <a:rPr lang="en-US" spc="20" dirty="0">
                <a:cs typeface="Arial"/>
              </a:rPr>
              <a:t> </a:t>
            </a:r>
            <a:r>
              <a:rPr lang="en-US" spc="-20" dirty="0">
                <a:cs typeface="Arial"/>
              </a:rPr>
              <a:t>is</a:t>
            </a:r>
            <a:r>
              <a:rPr lang="en-US" spc="-35" dirty="0">
                <a:cs typeface="Arial"/>
              </a:rPr>
              <a:t> </a:t>
            </a:r>
            <a:r>
              <a:rPr lang="en-US" spc="-20" dirty="0">
                <a:cs typeface="Arial"/>
              </a:rPr>
              <a:t>exceeded</a:t>
            </a:r>
            <a:r>
              <a:rPr lang="en-US" spc="30" dirty="0">
                <a:cs typeface="Arial"/>
              </a:rPr>
              <a:t> </a:t>
            </a:r>
            <a:r>
              <a:rPr lang="en-US" dirty="0">
                <a:cs typeface="Arial"/>
              </a:rPr>
              <a:t>for</a:t>
            </a:r>
            <a:r>
              <a:rPr lang="en-US" spc="10" dirty="0">
                <a:cs typeface="Arial"/>
              </a:rPr>
              <a:t> </a:t>
            </a:r>
            <a:r>
              <a:rPr lang="en-US" spc="-20" dirty="0">
                <a:cs typeface="Arial"/>
              </a:rPr>
              <a:t>Lead,</a:t>
            </a:r>
            <a:r>
              <a:rPr lang="en-US" spc="10" dirty="0">
                <a:cs typeface="Arial"/>
              </a:rPr>
              <a:t> </a:t>
            </a:r>
            <a:r>
              <a:rPr lang="en-US" dirty="0">
                <a:cs typeface="Arial"/>
              </a:rPr>
              <a:t>supplies</a:t>
            </a:r>
            <a:r>
              <a:rPr lang="en-US" spc="45" dirty="0">
                <a:cs typeface="Arial"/>
              </a:rPr>
              <a:t> </a:t>
            </a:r>
            <a:r>
              <a:rPr lang="en-US" dirty="0">
                <a:cs typeface="Arial"/>
              </a:rPr>
              <a:t>must</a:t>
            </a:r>
            <a:r>
              <a:rPr lang="en-US" spc="10" dirty="0">
                <a:cs typeface="Arial"/>
              </a:rPr>
              <a:t> </a:t>
            </a:r>
            <a:r>
              <a:rPr lang="en-US" dirty="0">
                <a:cs typeface="Arial"/>
              </a:rPr>
              <a:t>do</a:t>
            </a:r>
            <a:r>
              <a:rPr lang="en-US" spc="-15" dirty="0">
                <a:cs typeface="Arial"/>
              </a:rPr>
              <a:t> </a:t>
            </a:r>
            <a:r>
              <a:rPr lang="en-US" dirty="0">
                <a:cs typeface="Arial"/>
              </a:rPr>
              <a:t>the</a:t>
            </a:r>
            <a:r>
              <a:rPr lang="en-US" spc="-10" dirty="0">
                <a:cs typeface="Arial"/>
              </a:rPr>
              <a:t> following:</a:t>
            </a:r>
          </a:p>
          <a:p>
            <a:pPr marL="288925">
              <a:buClr>
                <a:srgbClr val="8C918C"/>
              </a:buClr>
              <a:tabLst>
                <a:tab pos="461645" algn="l"/>
              </a:tabLst>
            </a:pPr>
            <a:endParaRPr lang="en-US" dirty="0">
              <a:cs typeface="Arial"/>
            </a:endParaRPr>
          </a:p>
          <a:p>
            <a:pPr marL="1031875" lvl="2" indent="-285750">
              <a:buFont typeface="Arial" panose="020B0604020202020204" pitchFamily="34" charset="0"/>
              <a:buChar char="•"/>
              <a:tabLst>
                <a:tab pos="642620" algn="l"/>
              </a:tabLst>
            </a:pPr>
            <a:r>
              <a:rPr lang="en-US" dirty="0">
                <a:cs typeface="Arial"/>
              </a:rPr>
              <a:t>Return</a:t>
            </a:r>
            <a:r>
              <a:rPr lang="en-US" spc="-10" dirty="0">
                <a:cs typeface="Arial"/>
              </a:rPr>
              <a:t> </a:t>
            </a:r>
            <a:r>
              <a:rPr lang="en-US" dirty="0">
                <a:cs typeface="Arial"/>
              </a:rPr>
              <a:t>to</a:t>
            </a:r>
            <a:r>
              <a:rPr lang="en-US" spc="5" dirty="0">
                <a:cs typeface="Arial"/>
              </a:rPr>
              <a:t> </a:t>
            </a:r>
            <a:r>
              <a:rPr lang="en-US" dirty="0">
                <a:cs typeface="Arial"/>
              </a:rPr>
              <a:t>standard</a:t>
            </a:r>
            <a:r>
              <a:rPr lang="en-US" spc="10" dirty="0">
                <a:cs typeface="Arial"/>
              </a:rPr>
              <a:t> </a:t>
            </a:r>
            <a:r>
              <a:rPr lang="en-US" spc="-10" dirty="0">
                <a:cs typeface="Arial"/>
              </a:rPr>
              <a:t>monitoring</a:t>
            </a:r>
            <a:endParaRPr lang="en-US" dirty="0">
              <a:cs typeface="Arial"/>
            </a:endParaRPr>
          </a:p>
          <a:p>
            <a:pPr marL="1031875" lvl="2" indent="-285750">
              <a:buFont typeface="Arial" panose="020B0604020202020204" pitchFamily="34" charset="0"/>
              <a:buChar char="•"/>
              <a:tabLst>
                <a:tab pos="643255" algn="l"/>
              </a:tabLst>
            </a:pPr>
            <a:r>
              <a:rPr lang="en-US" spc="-10" dirty="0">
                <a:cs typeface="Arial"/>
              </a:rPr>
              <a:t>Conduct </a:t>
            </a:r>
            <a:r>
              <a:rPr lang="en-US" dirty="0">
                <a:cs typeface="Arial"/>
              </a:rPr>
              <a:t>source</a:t>
            </a:r>
            <a:r>
              <a:rPr lang="en-US" spc="5" dirty="0">
                <a:cs typeface="Arial"/>
              </a:rPr>
              <a:t> </a:t>
            </a:r>
            <a:r>
              <a:rPr lang="en-US" dirty="0">
                <a:cs typeface="Arial"/>
              </a:rPr>
              <a:t>water</a:t>
            </a:r>
            <a:r>
              <a:rPr lang="en-US" spc="15" dirty="0">
                <a:cs typeface="Arial"/>
              </a:rPr>
              <a:t> </a:t>
            </a:r>
            <a:r>
              <a:rPr lang="en-US" spc="-10" dirty="0">
                <a:cs typeface="Arial"/>
              </a:rPr>
              <a:t>monitoring</a:t>
            </a:r>
            <a:endParaRPr lang="en-US" dirty="0">
              <a:cs typeface="Arial"/>
            </a:endParaRPr>
          </a:p>
          <a:p>
            <a:pPr marL="1031875" lvl="2" indent="-285750">
              <a:buFont typeface="Arial" panose="020B0604020202020204" pitchFamily="34" charset="0"/>
              <a:buChar char="•"/>
              <a:tabLst>
                <a:tab pos="640715" algn="l"/>
              </a:tabLst>
            </a:pPr>
            <a:r>
              <a:rPr lang="en-US" spc="-20" dirty="0">
                <a:cs typeface="Arial"/>
              </a:rPr>
              <a:t>Sample</a:t>
            </a:r>
            <a:r>
              <a:rPr lang="en-US" spc="50" dirty="0">
                <a:cs typeface="Arial"/>
              </a:rPr>
              <a:t> </a:t>
            </a:r>
            <a:r>
              <a:rPr lang="en-US" dirty="0">
                <a:cs typeface="Arial"/>
              </a:rPr>
              <a:t>water</a:t>
            </a:r>
            <a:r>
              <a:rPr lang="en-US" spc="35" dirty="0">
                <a:cs typeface="Arial"/>
              </a:rPr>
              <a:t> </a:t>
            </a:r>
            <a:r>
              <a:rPr lang="en-US" dirty="0">
                <a:cs typeface="Arial"/>
              </a:rPr>
              <a:t>quality</a:t>
            </a:r>
            <a:r>
              <a:rPr lang="en-US" spc="40" dirty="0">
                <a:cs typeface="Arial"/>
              </a:rPr>
              <a:t> </a:t>
            </a:r>
            <a:r>
              <a:rPr lang="en-US" spc="-10" dirty="0">
                <a:cs typeface="Arial"/>
              </a:rPr>
              <a:t>parameters</a:t>
            </a:r>
            <a:endParaRPr lang="en-US" dirty="0">
              <a:cs typeface="Arial"/>
            </a:endParaRPr>
          </a:p>
          <a:p>
            <a:pPr marL="1489075" marR="248920" lvl="4" indent="-285750">
              <a:buFont typeface="Arial" panose="020B0604020202020204" pitchFamily="34" charset="0"/>
              <a:buChar char="•"/>
              <a:tabLst>
                <a:tab pos="777240" algn="l"/>
              </a:tabLst>
            </a:pPr>
            <a:r>
              <a:rPr lang="en-US" sz="1600" dirty="0">
                <a:cs typeface="Arial"/>
              </a:rPr>
              <a:t>pH</a:t>
            </a:r>
            <a:r>
              <a:rPr lang="en-US" sz="1600" spc="30" dirty="0">
                <a:cs typeface="Arial"/>
              </a:rPr>
              <a:t> </a:t>
            </a:r>
            <a:r>
              <a:rPr lang="en-US" sz="1600" dirty="0">
                <a:cs typeface="Arial"/>
              </a:rPr>
              <a:t>(taken</a:t>
            </a:r>
            <a:r>
              <a:rPr lang="en-US" sz="1600" spc="70" dirty="0">
                <a:cs typeface="Arial"/>
              </a:rPr>
              <a:t> </a:t>
            </a:r>
            <a:r>
              <a:rPr lang="en-US" sz="1600" dirty="0">
                <a:cs typeface="Arial"/>
              </a:rPr>
              <a:t>in</a:t>
            </a:r>
            <a:r>
              <a:rPr lang="en-US" sz="1600" spc="80" dirty="0">
                <a:cs typeface="Arial"/>
              </a:rPr>
              <a:t> </a:t>
            </a:r>
            <a:r>
              <a:rPr lang="en-US" sz="1600" dirty="0">
                <a:cs typeface="Arial"/>
              </a:rPr>
              <a:t>the</a:t>
            </a:r>
            <a:r>
              <a:rPr lang="en-US" sz="1600" spc="195" dirty="0">
                <a:cs typeface="Arial"/>
              </a:rPr>
              <a:t> </a:t>
            </a:r>
            <a:r>
              <a:rPr lang="en-US" sz="1600" dirty="0">
                <a:cs typeface="Arial"/>
              </a:rPr>
              <a:t>field),</a:t>
            </a:r>
            <a:r>
              <a:rPr lang="en-US" sz="1600" spc="35" dirty="0">
                <a:cs typeface="Arial"/>
              </a:rPr>
              <a:t> </a:t>
            </a:r>
            <a:r>
              <a:rPr lang="en-US" sz="1600" dirty="0">
                <a:cs typeface="Arial"/>
              </a:rPr>
              <a:t>water</a:t>
            </a:r>
            <a:r>
              <a:rPr lang="en-US" sz="1600" spc="100" dirty="0">
                <a:cs typeface="Arial"/>
              </a:rPr>
              <a:t> </a:t>
            </a:r>
            <a:r>
              <a:rPr lang="en-US" sz="1600" dirty="0">
                <a:cs typeface="Arial"/>
              </a:rPr>
              <a:t>temperature</a:t>
            </a:r>
            <a:r>
              <a:rPr lang="en-US" sz="1600" spc="105" dirty="0">
                <a:cs typeface="Arial"/>
              </a:rPr>
              <a:t> </a:t>
            </a:r>
            <a:r>
              <a:rPr lang="en-US" sz="1600" dirty="0">
                <a:cs typeface="Arial"/>
              </a:rPr>
              <a:t>(taken</a:t>
            </a:r>
            <a:r>
              <a:rPr lang="en-US" sz="1600" spc="85" dirty="0">
                <a:cs typeface="Arial"/>
              </a:rPr>
              <a:t> </a:t>
            </a:r>
            <a:r>
              <a:rPr lang="en-US" sz="1600" dirty="0">
                <a:cs typeface="Arial"/>
              </a:rPr>
              <a:t>in</a:t>
            </a:r>
            <a:r>
              <a:rPr lang="en-US" sz="1600" spc="65" dirty="0">
                <a:cs typeface="Arial"/>
              </a:rPr>
              <a:t> </a:t>
            </a:r>
            <a:r>
              <a:rPr lang="en-US" sz="1600" dirty="0">
                <a:cs typeface="Arial"/>
              </a:rPr>
              <a:t>the</a:t>
            </a:r>
            <a:r>
              <a:rPr lang="en-US" sz="1600" spc="55" dirty="0">
                <a:cs typeface="Arial"/>
              </a:rPr>
              <a:t> </a:t>
            </a:r>
            <a:r>
              <a:rPr lang="en-US" sz="1600" dirty="0">
                <a:cs typeface="Arial"/>
              </a:rPr>
              <a:t>field),</a:t>
            </a:r>
            <a:r>
              <a:rPr lang="en-US" sz="1600" spc="40" dirty="0">
                <a:cs typeface="Arial"/>
              </a:rPr>
              <a:t> </a:t>
            </a:r>
            <a:r>
              <a:rPr lang="en-US" sz="1600" dirty="0">
                <a:cs typeface="Arial"/>
              </a:rPr>
              <a:t>alkalinity,</a:t>
            </a:r>
            <a:r>
              <a:rPr lang="en-US" sz="1600" spc="40" dirty="0">
                <a:cs typeface="Arial"/>
              </a:rPr>
              <a:t> </a:t>
            </a:r>
            <a:r>
              <a:rPr lang="en-US" sz="1600" spc="-10" dirty="0">
                <a:cs typeface="Arial"/>
              </a:rPr>
              <a:t>calcium,</a:t>
            </a:r>
            <a:r>
              <a:rPr lang="en-US" sz="1600" spc="500" dirty="0">
                <a:cs typeface="Arial"/>
              </a:rPr>
              <a:t> </a:t>
            </a:r>
            <a:r>
              <a:rPr lang="en-US" sz="1600" dirty="0">
                <a:cs typeface="Arial"/>
              </a:rPr>
              <a:t>conductivity,</a:t>
            </a:r>
            <a:r>
              <a:rPr lang="en-US" sz="1600" spc="100" dirty="0">
                <a:cs typeface="Arial"/>
              </a:rPr>
              <a:t> </a:t>
            </a:r>
            <a:r>
              <a:rPr lang="en-US" sz="1600" dirty="0">
                <a:cs typeface="Arial"/>
              </a:rPr>
              <a:t>orthophosphate</a:t>
            </a:r>
            <a:r>
              <a:rPr lang="en-US" sz="1600" spc="95" dirty="0">
                <a:cs typeface="Arial"/>
              </a:rPr>
              <a:t> </a:t>
            </a:r>
            <a:r>
              <a:rPr lang="en-US" sz="1600" dirty="0">
                <a:cs typeface="Arial"/>
              </a:rPr>
              <a:t>or</a:t>
            </a:r>
            <a:r>
              <a:rPr lang="en-US" sz="1600" spc="114" dirty="0">
                <a:cs typeface="Arial"/>
              </a:rPr>
              <a:t> </a:t>
            </a:r>
            <a:r>
              <a:rPr lang="en-US" sz="1600" dirty="0">
                <a:cs typeface="Arial"/>
              </a:rPr>
              <a:t>silicate</a:t>
            </a:r>
            <a:r>
              <a:rPr lang="en-US" sz="1600" spc="90" dirty="0">
                <a:cs typeface="Arial"/>
              </a:rPr>
              <a:t> </a:t>
            </a:r>
            <a:r>
              <a:rPr lang="en-US" sz="1600" dirty="0">
                <a:cs typeface="Arial"/>
              </a:rPr>
              <a:t>(if</a:t>
            </a:r>
            <a:r>
              <a:rPr lang="en-US" sz="1600" spc="190" dirty="0">
                <a:cs typeface="Arial"/>
              </a:rPr>
              <a:t> </a:t>
            </a:r>
            <a:r>
              <a:rPr lang="en-US" sz="1600" dirty="0">
                <a:cs typeface="Arial"/>
              </a:rPr>
              <a:t>applicable),</a:t>
            </a:r>
            <a:r>
              <a:rPr lang="en-US" sz="1600" spc="135" dirty="0">
                <a:cs typeface="Arial"/>
              </a:rPr>
              <a:t> </a:t>
            </a:r>
            <a:r>
              <a:rPr lang="en-US" sz="1600" dirty="0">
                <a:cs typeface="Arial"/>
              </a:rPr>
              <a:t>chloride,</a:t>
            </a:r>
            <a:r>
              <a:rPr lang="en-US" sz="1600" spc="110" dirty="0">
                <a:cs typeface="Arial"/>
              </a:rPr>
              <a:t> </a:t>
            </a:r>
            <a:r>
              <a:rPr lang="en-US" sz="1600" spc="-10" dirty="0">
                <a:cs typeface="Arial"/>
              </a:rPr>
              <a:t>sulfate</a:t>
            </a:r>
            <a:endParaRPr lang="en-US" sz="1600" dirty="0">
              <a:cs typeface="Arial"/>
            </a:endParaRPr>
          </a:p>
          <a:p>
            <a:pPr marL="1031875" lvl="2" indent="-285750">
              <a:buFont typeface="Arial" panose="020B0604020202020204" pitchFamily="34" charset="0"/>
              <a:buChar char="•"/>
              <a:tabLst>
                <a:tab pos="640080" algn="l"/>
              </a:tabLst>
            </a:pPr>
            <a:r>
              <a:rPr lang="en-US" dirty="0">
                <a:cs typeface="Arial"/>
              </a:rPr>
              <a:t>Distribute</a:t>
            </a:r>
            <a:r>
              <a:rPr lang="en-US" spc="40" dirty="0">
                <a:cs typeface="Arial"/>
              </a:rPr>
              <a:t> </a:t>
            </a:r>
            <a:r>
              <a:rPr lang="en-US" dirty="0">
                <a:cs typeface="Arial"/>
              </a:rPr>
              <a:t>Public</a:t>
            </a:r>
            <a:r>
              <a:rPr lang="en-US" spc="-65" dirty="0">
                <a:cs typeface="Arial"/>
              </a:rPr>
              <a:t> </a:t>
            </a:r>
            <a:r>
              <a:rPr lang="en-US" dirty="0">
                <a:cs typeface="Arial"/>
              </a:rPr>
              <a:t>Advisory</a:t>
            </a:r>
            <a:r>
              <a:rPr lang="en-US" spc="45" dirty="0">
                <a:cs typeface="Arial"/>
              </a:rPr>
              <a:t> </a:t>
            </a:r>
            <a:r>
              <a:rPr lang="en-US" dirty="0">
                <a:cs typeface="Arial"/>
              </a:rPr>
              <a:t>-</a:t>
            </a:r>
            <a:r>
              <a:rPr lang="en-US" spc="20" dirty="0">
                <a:cs typeface="Arial"/>
              </a:rPr>
              <a:t> </a:t>
            </a:r>
            <a:r>
              <a:rPr lang="en-US" dirty="0">
                <a:cs typeface="Arial"/>
              </a:rPr>
              <a:t>within</a:t>
            </a:r>
            <a:r>
              <a:rPr lang="en-US" spc="25" dirty="0">
                <a:cs typeface="Arial"/>
              </a:rPr>
              <a:t> </a:t>
            </a:r>
            <a:r>
              <a:rPr lang="en-US" dirty="0">
                <a:cs typeface="Arial"/>
              </a:rPr>
              <a:t>3</a:t>
            </a:r>
            <a:r>
              <a:rPr lang="en-US" spc="-25" dirty="0">
                <a:cs typeface="Arial"/>
              </a:rPr>
              <a:t> </a:t>
            </a:r>
            <a:r>
              <a:rPr lang="en-US" spc="-10" dirty="0">
                <a:cs typeface="Arial"/>
              </a:rPr>
              <a:t>business</a:t>
            </a:r>
            <a:r>
              <a:rPr lang="en-US" spc="65" dirty="0">
                <a:cs typeface="Arial"/>
              </a:rPr>
              <a:t> </a:t>
            </a:r>
            <a:r>
              <a:rPr lang="en-US" spc="-20" dirty="0">
                <a:cs typeface="Arial"/>
              </a:rPr>
              <a:t>days</a:t>
            </a:r>
            <a:endParaRPr lang="en-US" dirty="0">
              <a:cs typeface="Arial"/>
            </a:endParaRPr>
          </a:p>
          <a:p>
            <a:pPr marL="1031875" marR="567055" lvl="2" indent="-285750">
              <a:buFont typeface="Arial" panose="020B0604020202020204" pitchFamily="34" charset="0"/>
              <a:buChar char="•"/>
              <a:tabLst>
                <a:tab pos="640080" algn="l"/>
              </a:tabLst>
            </a:pPr>
            <a:r>
              <a:rPr lang="en-US" dirty="0">
                <a:cs typeface="Arial"/>
              </a:rPr>
              <a:t>Distribute</a:t>
            </a:r>
            <a:r>
              <a:rPr lang="en-US" spc="75" dirty="0">
                <a:cs typeface="Arial"/>
              </a:rPr>
              <a:t> </a:t>
            </a:r>
            <a:r>
              <a:rPr lang="en-US" spc="-10" dirty="0">
                <a:cs typeface="Arial"/>
              </a:rPr>
              <a:t>Public</a:t>
            </a:r>
            <a:r>
              <a:rPr lang="en-US" spc="50" dirty="0">
                <a:cs typeface="Arial"/>
              </a:rPr>
              <a:t> </a:t>
            </a:r>
            <a:r>
              <a:rPr lang="en-US" spc="-10" dirty="0">
                <a:cs typeface="Arial"/>
              </a:rPr>
              <a:t>Education</a:t>
            </a:r>
            <a:r>
              <a:rPr lang="en-US" spc="75" dirty="0">
                <a:cs typeface="Arial"/>
              </a:rPr>
              <a:t> </a:t>
            </a:r>
            <a:r>
              <a:rPr lang="en-US" dirty="0">
                <a:cs typeface="Arial"/>
              </a:rPr>
              <a:t>-</a:t>
            </a:r>
            <a:r>
              <a:rPr lang="en-US" spc="20" dirty="0">
                <a:cs typeface="Arial"/>
              </a:rPr>
              <a:t> </a:t>
            </a:r>
            <a:r>
              <a:rPr lang="en-US" dirty="0">
                <a:cs typeface="Arial"/>
              </a:rPr>
              <a:t>within</a:t>
            </a:r>
            <a:r>
              <a:rPr lang="en-US" spc="55" dirty="0">
                <a:cs typeface="Arial"/>
              </a:rPr>
              <a:t> </a:t>
            </a:r>
            <a:r>
              <a:rPr lang="en-US" dirty="0">
                <a:cs typeface="Arial"/>
              </a:rPr>
              <a:t>60 </a:t>
            </a:r>
            <a:r>
              <a:rPr lang="en-US" spc="-30" dirty="0">
                <a:cs typeface="Arial"/>
              </a:rPr>
              <a:t>days</a:t>
            </a:r>
            <a:r>
              <a:rPr lang="en-US" spc="15" dirty="0">
                <a:cs typeface="Arial"/>
              </a:rPr>
              <a:t> </a:t>
            </a:r>
            <a:r>
              <a:rPr lang="en-US" dirty="0">
                <a:cs typeface="Arial"/>
              </a:rPr>
              <a:t>of the</a:t>
            </a:r>
            <a:r>
              <a:rPr lang="en-US" spc="10" dirty="0">
                <a:cs typeface="Arial"/>
              </a:rPr>
              <a:t> </a:t>
            </a:r>
            <a:r>
              <a:rPr lang="en-US" dirty="0">
                <a:cs typeface="Arial"/>
              </a:rPr>
              <a:t>end</a:t>
            </a:r>
            <a:r>
              <a:rPr lang="en-US" spc="-15" dirty="0">
                <a:cs typeface="Arial"/>
              </a:rPr>
              <a:t> </a:t>
            </a:r>
            <a:r>
              <a:rPr lang="en-US" dirty="0">
                <a:cs typeface="Arial"/>
              </a:rPr>
              <a:t>of</a:t>
            </a:r>
            <a:r>
              <a:rPr lang="en-US" spc="45" dirty="0">
                <a:cs typeface="Arial"/>
              </a:rPr>
              <a:t> </a:t>
            </a:r>
            <a:r>
              <a:rPr lang="en-US" spc="-25" dirty="0">
                <a:cs typeface="Arial"/>
              </a:rPr>
              <a:t>the </a:t>
            </a:r>
            <a:r>
              <a:rPr lang="en-US" dirty="0">
                <a:cs typeface="Arial"/>
              </a:rPr>
              <a:t>monitoring</a:t>
            </a:r>
            <a:r>
              <a:rPr lang="en-US" spc="180" dirty="0">
                <a:cs typeface="Arial"/>
              </a:rPr>
              <a:t> </a:t>
            </a:r>
            <a:r>
              <a:rPr lang="en-US" spc="-10" dirty="0">
                <a:cs typeface="Arial"/>
              </a:rPr>
              <a:t>period</a:t>
            </a:r>
            <a:endParaRPr lang="en-US" dirty="0">
              <a:cs typeface="Arial"/>
            </a:endParaRPr>
          </a:p>
          <a:p>
            <a:pPr marL="1031875" marR="356235" lvl="2" indent="-285750">
              <a:buFont typeface="Arial" panose="020B0604020202020204" pitchFamily="34" charset="0"/>
              <a:buChar char="•"/>
              <a:tabLst>
                <a:tab pos="640080" algn="l"/>
              </a:tabLst>
            </a:pPr>
            <a:r>
              <a:rPr lang="en-US" dirty="0">
                <a:cs typeface="Arial"/>
              </a:rPr>
              <a:t>Distribute</a:t>
            </a:r>
            <a:r>
              <a:rPr lang="en-US" spc="40" dirty="0">
                <a:cs typeface="Arial"/>
              </a:rPr>
              <a:t> </a:t>
            </a:r>
            <a:r>
              <a:rPr lang="en-US" spc="-20" dirty="0">
                <a:cs typeface="Arial"/>
              </a:rPr>
              <a:t>Consumer</a:t>
            </a:r>
            <a:r>
              <a:rPr lang="en-US" spc="90" dirty="0">
                <a:cs typeface="Arial"/>
              </a:rPr>
              <a:t> </a:t>
            </a:r>
            <a:r>
              <a:rPr lang="en-US" dirty="0">
                <a:cs typeface="Arial"/>
              </a:rPr>
              <a:t>Notice</a:t>
            </a:r>
            <a:r>
              <a:rPr lang="en-US" spc="-15" dirty="0">
                <a:cs typeface="Arial"/>
              </a:rPr>
              <a:t> </a:t>
            </a:r>
            <a:r>
              <a:rPr lang="en-US" dirty="0">
                <a:cs typeface="Arial"/>
              </a:rPr>
              <a:t>of </a:t>
            </a:r>
            <a:r>
              <a:rPr lang="en-US" spc="-20" dirty="0">
                <a:cs typeface="Arial"/>
              </a:rPr>
              <a:t>Lead</a:t>
            </a:r>
            <a:r>
              <a:rPr lang="en-US" spc="25" dirty="0">
                <a:cs typeface="Arial"/>
              </a:rPr>
              <a:t> </a:t>
            </a:r>
            <a:r>
              <a:rPr lang="en-US" dirty="0">
                <a:cs typeface="Arial"/>
              </a:rPr>
              <a:t>{and</a:t>
            </a:r>
            <a:r>
              <a:rPr lang="en-US" spc="-15" dirty="0">
                <a:cs typeface="Arial"/>
              </a:rPr>
              <a:t> </a:t>
            </a:r>
            <a:r>
              <a:rPr lang="en-US" dirty="0">
                <a:cs typeface="Arial"/>
              </a:rPr>
              <a:t>Copper)</a:t>
            </a:r>
            <a:r>
              <a:rPr lang="en-US" spc="-114" dirty="0">
                <a:cs typeface="Arial"/>
              </a:rPr>
              <a:t> </a:t>
            </a:r>
            <a:r>
              <a:rPr lang="en-US" dirty="0">
                <a:cs typeface="Arial"/>
              </a:rPr>
              <a:t>-</a:t>
            </a:r>
            <a:r>
              <a:rPr lang="en-US" spc="200" dirty="0">
                <a:cs typeface="Arial"/>
              </a:rPr>
              <a:t> </a:t>
            </a:r>
            <a:r>
              <a:rPr lang="en-US" dirty="0">
                <a:cs typeface="Arial"/>
              </a:rPr>
              <a:t>30</a:t>
            </a:r>
            <a:r>
              <a:rPr lang="en-US" spc="-35" dirty="0">
                <a:cs typeface="Arial"/>
              </a:rPr>
              <a:t> </a:t>
            </a:r>
            <a:r>
              <a:rPr lang="en-US" spc="-30" dirty="0">
                <a:cs typeface="Arial"/>
              </a:rPr>
              <a:t>days</a:t>
            </a:r>
            <a:r>
              <a:rPr lang="en-US" spc="-5" dirty="0">
                <a:cs typeface="Arial"/>
              </a:rPr>
              <a:t> </a:t>
            </a:r>
            <a:r>
              <a:rPr lang="en-US" spc="-20" dirty="0">
                <a:cs typeface="Arial"/>
              </a:rPr>
              <a:t>from </a:t>
            </a:r>
            <a:r>
              <a:rPr lang="en-US" dirty="0">
                <a:cs typeface="Arial"/>
              </a:rPr>
              <a:t>receipt</a:t>
            </a:r>
            <a:r>
              <a:rPr lang="en-US" spc="55" dirty="0">
                <a:cs typeface="Arial"/>
              </a:rPr>
              <a:t> </a:t>
            </a:r>
            <a:r>
              <a:rPr lang="en-US" dirty="0">
                <a:cs typeface="Arial"/>
              </a:rPr>
              <a:t>of</a:t>
            </a:r>
            <a:r>
              <a:rPr lang="en-US" spc="25" dirty="0">
                <a:cs typeface="Arial"/>
              </a:rPr>
              <a:t> </a:t>
            </a:r>
            <a:r>
              <a:rPr lang="en-US" spc="-10" dirty="0">
                <a:cs typeface="Arial"/>
              </a:rPr>
              <a:t>result</a:t>
            </a:r>
            <a:endParaRPr lang="en-US" dirty="0">
              <a:cs typeface="Arial"/>
            </a:endParaRPr>
          </a:p>
          <a:p>
            <a:pPr marL="1031875" lvl="2" indent="-285750">
              <a:buFont typeface="Arial" panose="020B0604020202020204" pitchFamily="34" charset="0"/>
              <a:buChar char="•"/>
              <a:tabLst>
                <a:tab pos="636905" algn="l"/>
              </a:tabLst>
            </a:pPr>
            <a:r>
              <a:rPr lang="en-US" spc="-10" dirty="0">
                <a:cs typeface="Arial"/>
              </a:rPr>
              <a:t>Corrosion</a:t>
            </a:r>
            <a:r>
              <a:rPr lang="en-US" spc="5" dirty="0">
                <a:cs typeface="Arial"/>
              </a:rPr>
              <a:t> </a:t>
            </a:r>
            <a:r>
              <a:rPr lang="en-US" dirty="0">
                <a:cs typeface="Arial"/>
              </a:rPr>
              <a:t>Control</a:t>
            </a:r>
            <a:r>
              <a:rPr lang="en-US" spc="5" dirty="0">
                <a:cs typeface="Arial"/>
              </a:rPr>
              <a:t> </a:t>
            </a:r>
            <a:r>
              <a:rPr lang="en-US" spc="-10" dirty="0">
                <a:cs typeface="Arial"/>
              </a:rPr>
              <a:t>Plan {study,</a:t>
            </a:r>
            <a:r>
              <a:rPr lang="en-US" spc="-20" dirty="0">
                <a:cs typeface="Arial"/>
              </a:rPr>
              <a:t> </a:t>
            </a:r>
            <a:r>
              <a:rPr lang="en-US" dirty="0">
                <a:cs typeface="Arial"/>
              </a:rPr>
              <a:t>install,</a:t>
            </a:r>
            <a:r>
              <a:rPr lang="en-US" spc="-20" dirty="0">
                <a:cs typeface="Arial"/>
              </a:rPr>
              <a:t> </a:t>
            </a:r>
            <a:r>
              <a:rPr lang="en-US" dirty="0">
                <a:cs typeface="Arial"/>
              </a:rPr>
              <a:t>and</a:t>
            </a:r>
            <a:r>
              <a:rPr lang="en-US" spc="5" dirty="0">
                <a:cs typeface="Arial"/>
              </a:rPr>
              <a:t> </a:t>
            </a:r>
            <a:r>
              <a:rPr lang="en-US" spc="-10" dirty="0">
                <a:cs typeface="Arial"/>
              </a:rPr>
              <a:t>demonstrate)</a:t>
            </a:r>
            <a:endParaRPr lang="en-US" dirty="0">
              <a:cs typeface="Arial"/>
            </a:endParaRPr>
          </a:p>
          <a:p>
            <a:pPr marL="1489075" lvl="4" indent="-285750">
              <a:buFont typeface="Arial" panose="020B0604020202020204" pitchFamily="34" charset="0"/>
              <a:buChar char="•"/>
              <a:tabLst>
                <a:tab pos="772795" algn="l"/>
              </a:tabLst>
            </a:pPr>
            <a:r>
              <a:rPr lang="en-US" sz="1600" spc="-10" dirty="0">
                <a:cs typeface="Arial"/>
              </a:rPr>
              <a:t>Failure</a:t>
            </a:r>
            <a:r>
              <a:rPr lang="en-US" sz="1600" spc="70" dirty="0">
                <a:cs typeface="Arial"/>
              </a:rPr>
              <a:t> </a:t>
            </a:r>
            <a:r>
              <a:rPr lang="en-US" sz="1600" dirty="0">
                <a:cs typeface="Arial"/>
              </a:rPr>
              <a:t>to</a:t>
            </a:r>
            <a:r>
              <a:rPr lang="en-US" sz="1600" spc="180" dirty="0">
                <a:cs typeface="Arial"/>
              </a:rPr>
              <a:t> </a:t>
            </a:r>
            <a:r>
              <a:rPr lang="en-US" sz="1600" dirty="0">
                <a:cs typeface="Arial"/>
              </a:rPr>
              <a:t>perform/complete</a:t>
            </a:r>
            <a:r>
              <a:rPr lang="en-US" sz="1600" spc="-15" dirty="0">
                <a:cs typeface="Arial"/>
              </a:rPr>
              <a:t> </a:t>
            </a:r>
            <a:r>
              <a:rPr lang="en-US" sz="1600" dirty="0">
                <a:cs typeface="Arial"/>
              </a:rPr>
              <a:t>one</a:t>
            </a:r>
            <a:r>
              <a:rPr lang="en-US" sz="1600" spc="75" dirty="0">
                <a:cs typeface="Arial"/>
              </a:rPr>
              <a:t> </a:t>
            </a:r>
            <a:r>
              <a:rPr lang="en-US" sz="1600" dirty="0">
                <a:cs typeface="Arial"/>
              </a:rPr>
              <a:t>element</a:t>
            </a:r>
            <a:r>
              <a:rPr lang="en-US" sz="1600" spc="114" dirty="0">
                <a:cs typeface="Arial"/>
              </a:rPr>
              <a:t> </a:t>
            </a:r>
            <a:r>
              <a:rPr lang="en-US" sz="1600" dirty="0">
                <a:cs typeface="Arial"/>
              </a:rPr>
              <a:t>results</a:t>
            </a:r>
            <a:r>
              <a:rPr lang="en-US" sz="1600" spc="114" dirty="0">
                <a:cs typeface="Arial"/>
              </a:rPr>
              <a:t> </a:t>
            </a:r>
            <a:r>
              <a:rPr lang="en-US" sz="1600" dirty="0">
                <a:cs typeface="Arial"/>
              </a:rPr>
              <a:t>in</a:t>
            </a:r>
            <a:r>
              <a:rPr lang="en-US" sz="1600" spc="95" dirty="0">
                <a:cs typeface="Arial"/>
              </a:rPr>
              <a:t> </a:t>
            </a:r>
            <a:r>
              <a:rPr lang="en-US" sz="1600" spc="-30" dirty="0">
                <a:cs typeface="Arial"/>
              </a:rPr>
              <a:t>a</a:t>
            </a:r>
            <a:r>
              <a:rPr lang="en-US" sz="1600" spc="15" dirty="0">
                <a:cs typeface="Arial"/>
              </a:rPr>
              <a:t> </a:t>
            </a:r>
            <a:r>
              <a:rPr lang="en-US" sz="1600" dirty="0">
                <a:cs typeface="Arial"/>
              </a:rPr>
              <a:t>Treatment</a:t>
            </a:r>
            <a:r>
              <a:rPr lang="en-US" sz="1600" spc="80" dirty="0">
                <a:cs typeface="Arial"/>
              </a:rPr>
              <a:t> </a:t>
            </a:r>
            <a:r>
              <a:rPr lang="en-US" sz="1600" dirty="0">
                <a:cs typeface="Arial"/>
              </a:rPr>
              <a:t>Technique</a:t>
            </a:r>
            <a:r>
              <a:rPr lang="en-US" sz="1600" spc="120" dirty="0">
                <a:cs typeface="Arial"/>
              </a:rPr>
              <a:t> </a:t>
            </a:r>
            <a:r>
              <a:rPr lang="en-US" sz="1600" spc="-10" dirty="0">
                <a:cs typeface="Arial"/>
              </a:rPr>
              <a:t>Violation</a:t>
            </a:r>
            <a:endParaRPr lang="en-US" sz="1600" dirty="0">
              <a:cs typeface="Arial"/>
            </a:endParaRPr>
          </a:p>
          <a:p>
            <a:pPr marL="1031875" lvl="2" indent="-285750">
              <a:buFont typeface="Arial" panose="020B0604020202020204" pitchFamily="34" charset="0"/>
              <a:buChar char="•"/>
              <a:tabLst>
                <a:tab pos="636905" algn="l"/>
              </a:tabLst>
            </a:pPr>
            <a:r>
              <a:rPr lang="en-US" spc="-10" dirty="0">
                <a:cs typeface="Arial"/>
              </a:rPr>
              <a:t>Report</a:t>
            </a:r>
            <a:r>
              <a:rPr lang="en-US" spc="5" dirty="0">
                <a:cs typeface="Arial"/>
              </a:rPr>
              <a:t> </a:t>
            </a:r>
            <a:r>
              <a:rPr lang="en-US" dirty="0">
                <a:cs typeface="Arial"/>
              </a:rPr>
              <a:t>the</a:t>
            </a:r>
            <a:r>
              <a:rPr lang="en-US" spc="-25" dirty="0">
                <a:cs typeface="Arial"/>
              </a:rPr>
              <a:t> exceedance</a:t>
            </a:r>
            <a:r>
              <a:rPr lang="en-US" spc="105" dirty="0">
                <a:cs typeface="Arial"/>
              </a:rPr>
              <a:t> </a:t>
            </a:r>
            <a:r>
              <a:rPr lang="en-US" dirty="0">
                <a:cs typeface="Arial"/>
              </a:rPr>
              <a:t>on</a:t>
            </a:r>
            <a:r>
              <a:rPr lang="en-US" spc="-10" dirty="0">
                <a:cs typeface="Arial"/>
              </a:rPr>
              <a:t> </a:t>
            </a:r>
            <a:r>
              <a:rPr lang="en-US" dirty="0">
                <a:cs typeface="Arial"/>
              </a:rPr>
              <a:t>the</a:t>
            </a:r>
            <a:r>
              <a:rPr lang="en-US" spc="-10" dirty="0">
                <a:cs typeface="Arial"/>
              </a:rPr>
              <a:t> Consumer</a:t>
            </a:r>
            <a:r>
              <a:rPr lang="en-US" spc="65" dirty="0">
                <a:cs typeface="Arial"/>
              </a:rPr>
              <a:t> </a:t>
            </a:r>
            <a:r>
              <a:rPr lang="en-US" spc="-10" dirty="0">
                <a:cs typeface="Arial"/>
              </a:rPr>
              <a:t>Confidence</a:t>
            </a:r>
            <a:r>
              <a:rPr lang="en-US" spc="65" dirty="0">
                <a:cs typeface="Arial"/>
              </a:rPr>
              <a:t> </a:t>
            </a:r>
            <a:r>
              <a:rPr lang="en-US" spc="-10" dirty="0">
                <a:cs typeface="Arial"/>
              </a:rPr>
              <a:t>Report</a:t>
            </a:r>
            <a:endParaRPr lang="en-US" dirty="0">
              <a:cs typeface="Arial"/>
            </a:endParaRPr>
          </a:p>
          <a:p>
            <a:pPr marL="1031875" marR="232410" lvl="2" indent="-285750">
              <a:buFont typeface="Arial" panose="020B0604020202020204" pitchFamily="34" charset="0"/>
              <a:buChar char="•"/>
              <a:tabLst>
                <a:tab pos="637540" algn="l"/>
              </a:tabLst>
            </a:pPr>
            <a:r>
              <a:rPr lang="en-US" spc="-50" dirty="0">
                <a:cs typeface="Arial"/>
              </a:rPr>
              <a:t>Lead</a:t>
            </a:r>
            <a:r>
              <a:rPr lang="en-US" spc="-15" dirty="0">
                <a:cs typeface="Arial"/>
              </a:rPr>
              <a:t> </a:t>
            </a:r>
            <a:r>
              <a:rPr lang="en-US" spc="-20" dirty="0">
                <a:cs typeface="Arial"/>
              </a:rPr>
              <a:t>Service</a:t>
            </a:r>
            <a:r>
              <a:rPr lang="en-US" spc="50" dirty="0">
                <a:cs typeface="Arial"/>
              </a:rPr>
              <a:t> </a:t>
            </a:r>
            <a:r>
              <a:rPr lang="en-US" spc="-20" dirty="0">
                <a:cs typeface="Arial"/>
              </a:rPr>
              <a:t>Line</a:t>
            </a:r>
            <a:r>
              <a:rPr lang="en-US" spc="-15" dirty="0">
                <a:cs typeface="Arial"/>
              </a:rPr>
              <a:t> </a:t>
            </a:r>
            <a:r>
              <a:rPr lang="en-US" dirty="0">
                <a:cs typeface="Arial"/>
              </a:rPr>
              <a:t>replacement</a:t>
            </a:r>
            <a:r>
              <a:rPr lang="en-US" spc="114" dirty="0">
                <a:cs typeface="Arial"/>
              </a:rPr>
              <a:t> </a:t>
            </a:r>
            <a:r>
              <a:rPr lang="en-US" dirty="0">
                <a:cs typeface="Arial"/>
              </a:rPr>
              <a:t>-</a:t>
            </a:r>
            <a:r>
              <a:rPr lang="en-US" spc="-20" dirty="0">
                <a:cs typeface="Arial"/>
              </a:rPr>
              <a:t> </a:t>
            </a:r>
            <a:r>
              <a:rPr lang="en-US" dirty="0">
                <a:cs typeface="Arial"/>
              </a:rPr>
              <a:t>at</a:t>
            </a:r>
            <a:r>
              <a:rPr lang="en-US" spc="-10" dirty="0">
                <a:cs typeface="Arial"/>
              </a:rPr>
              <a:t> </a:t>
            </a:r>
            <a:r>
              <a:rPr lang="en-US" dirty="0">
                <a:cs typeface="Arial"/>
              </a:rPr>
              <a:t>a</a:t>
            </a:r>
            <a:r>
              <a:rPr lang="en-US" spc="5" dirty="0">
                <a:cs typeface="Arial"/>
              </a:rPr>
              <a:t> </a:t>
            </a:r>
            <a:r>
              <a:rPr lang="en-US" dirty="0">
                <a:cs typeface="Arial"/>
              </a:rPr>
              <a:t>rate</a:t>
            </a:r>
            <a:r>
              <a:rPr lang="en-US" spc="-5" dirty="0">
                <a:cs typeface="Arial"/>
              </a:rPr>
              <a:t> </a:t>
            </a:r>
            <a:r>
              <a:rPr lang="en-US" dirty="0">
                <a:cs typeface="Arial"/>
              </a:rPr>
              <a:t>of</a:t>
            </a:r>
            <a:r>
              <a:rPr lang="en-US" spc="30" dirty="0">
                <a:cs typeface="Arial"/>
              </a:rPr>
              <a:t> </a:t>
            </a:r>
            <a:r>
              <a:rPr lang="en-US" spc="-50" dirty="0">
                <a:cs typeface="Arial"/>
              </a:rPr>
              <a:t>7%</a:t>
            </a:r>
            <a:r>
              <a:rPr lang="en-US" spc="-40" dirty="0">
                <a:cs typeface="Arial"/>
              </a:rPr>
              <a:t> </a:t>
            </a:r>
            <a:r>
              <a:rPr lang="en-US" dirty="0">
                <a:cs typeface="Arial"/>
              </a:rPr>
              <a:t>per</a:t>
            </a:r>
            <a:r>
              <a:rPr lang="en-US" spc="20" dirty="0">
                <a:cs typeface="Arial"/>
              </a:rPr>
              <a:t> </a:t>
            </a:r>
            <a:r>
              <a:rPr lang="en-US" dirty="0">
                <a:cs typeface="Arial"/>
              </a:rPr>
              <a:t>year if</a:t>
            </a:r>
            <a:r>
              <a:rPr lang="en-US" spc="80" dirty="0">
                <a:cs typeface="Arial"/>
              </a:rPr>
              <a:t> </a:t>
            </a:r>
            <a:r>
              <a:rPr lang="en-US" spc="-10" dirty="0">
                <a:cs typeface="Arial"/>
              </a:rPr>
              <a:t>exceeder already</a:t>
            </a:r>
            <a:r>
              <a:rPr lang="en-US" spc="10" dirty="0">
                <a:cs typeface="Arial"/>
              </a:rPr>
              <a:t> </a:t>
            </a:r>
            <a:r>
              <a:rPr lang="en-US" spc="-40" dirty="0">
                <a:cs typeface="Arial"/>
              </a:rPr>
              <a:t>has</a:t>
            </a:r>
            <a:r>
              <a:rPr lang="en-US" spc="-20" dirty="0">
                <a:cs typeface="Arial"/>
              </a:rPr>
              <a:t> </a:t>
            </a:r>
            <a:r>
              <a:rPr lang="en-US" spc="-10" dirty="0">
                <a:cs typeface="Arial"/>
              </a:rPr>
              <a:t>OCCT.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5905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Chlorination - Breakpoint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1C2E00A-FE8D-47E2-903C-BF2405BC82AC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384" y="1488933"/>
            <a:ext cx="6777232" cy="452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37166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FCB05-F5D9-7D49-9E1A-7F9FDDD2D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77504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ETHICS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87AB4-E128-725C-D905-53E6A919CF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8B70C13-309E-45A9-9786-8288874D3249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79D62-4D29-3D32-A0DE-A131233D8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140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96098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DB62E-0A82-4027-8970-A93C390CD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Ethics Violations - Misrepresentation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499A7-8C7F-42F8-9548-C9870E56D7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D22D02E-CDFB-433A-878E-FA9090200B78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CBD028-F970-43B7-A3BB-FCACB671B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141</a:t>
            </a:fld>
            <a:endParaRPr lang="en-US" dirty="0"/>
          </a:p>
        </p:txBody>
      </p:sp>
      <p:sp>
        <p:nvSpPr>
          <p:cNvPr id="15" name="object 31">
            <a:extLst>
              <a:ext uri="{FF2B5EF4-FFF2-40B4-BE49-F238E27FC236}">
                <a16:creationId xmlns:a16="http://schemas.microsoft.com/office/drawing/2014/main" id="{9757A885-26C3-6206-A2F4-6D80F696867A}"/>
              </a:ext>
            </a:extLst>
          </p:cNvPr>
          <p:cNvSpPr txBox="1"/>
          <p:nvPr/>
        </p:nvSpPr>
        <p:spPr>
          <a:xfrm>
            <a:off x="377051" y="1661464"/>
            <a:ext cx="6499999" cy="3793474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spcBef>
                <a:spcPts val="465"/>
              </a:spcBef>
            </a:pPr>
            <a:r>
              <a:rPr sz="2400" b="1" spc="-10" dirty="0">
                <a:cs typeface="Arial"/>
              </a:rPr>
              <a:t>Sample collection</a:t>
            </a:r>
          </a:p>
          <a:p>
            <a:pPr marL="1003300" lvl="1" indent="-342900">
              <a:spcBef>
                <a:spcPts val="484"/>
              </a:spcBef>
              <a:buClr>
                <a:srgbClr val="646764"/>
              </a:buClr>
              <a:buFont typeface="Arial" panose="020B0604020202020204" pitchFamily="34" charset="0"/>
              <a:buChar char="•"/>
              <a:tabLst>
                <a:tab pos="326390" algn="l"/>
              </a:tabLst>
            </a:pPr>
            <a:r>
              <a:rPr sz="2000" dirty="0">
                <a:cs typeface="Arial"/>
              </a:rPr>
              <a:t>Chlorinating</a:t>
            </a:r>
            <a:r>
              <a:rPr sz="2000" spc="155" dirty="0">
                <a:cs typeface="Arial"/>
              </a:rPr>
              <a:t> </a:t>
            </a:r>
            <a:r>
              <a:rPr sz="2000" spc="-10" dirty="0">
                <a:cs typeface="Arial"/>
              </a:rPr>
              <a:t>sample</a:t>
            </a:r>
            <a:endParaRPr sz="2000" dirty="0">
              <a:cs typeface="Arial"/>
            </a:endParaRPr>
          </a:p>
          <a:p>
            <a:pPr marL="1003300" lvl="1" indent="-342900">
              <a:spcBef>
                <a:spcPts val="445"/>
              </a:spcBef>
              <a:buClr>
                <a:srgbClr val="646764"/>
              </a:buClr>
              <a:buFont typeface="Arial" panose="020B0604020202020204" pitchFamily="34" charset="0"/>
              <a:buChar char="•"/>
              <a:tabLst>
                <a:tab pos="326390" algn="l"/>
              </a:tabLst>
            </a:pPr>
            <a:r>
              <a:rPr sz="2000" dirty="0">
                <a:cs typeface="Arial"/>
              </a:rPr>
              <a:t>Microwaving</a:t>
            </a:r>
            <a:r>
              <a:rPr sz="2000" spc="265" dirty="0">
                <a:cs typeface="Arial"/>
              </a:rPr>
              <a:t> </a:t>
            </a:r>
            <a:r>
              <a:rPr sz="2000" spc="-10" dirty="0">
                <a:cs typeface="Arial"/>
              </a:rPr>
              <a:t>sample</a:t>
            </a:r>
            <a:endParaRPr sz="2000" dirty="0">
              <a:cs typeface="Arial"/>
            </a:endParaRPr>
          </a:p>
          <a:p>
            <a:pPr marL="1003300" lvl="1" indent="-342900">
              <a:spcBef>
                <a:spcPts val="470"/>
              </a:spcBef>
              <a:buClr>
                <a:srgbClr val="646764"/>
              </a:buClr>
              <a:buFont typeface="Arial" panose="020B0604020202020204" pitchFamily="34" charset="0"/>
              <a:buChar char="•"/>
              <a:tabLst>
                <a:tab pos="326390" algn="l"/>
              </a:tabLst>
            </a:pPr>
            <a:r>
              <a:rPr sz="2000" dirty="0">
                <a:cs typeface="Arial"/>
              </a:rPr>
              <a:t>Different</a:t>
            </a:r>
            <a:r>
              <a:rPr sz="2000" spc="105" dirty="0">
                <a:cs typeface="Arial"/>
              </a:rPr>
              <a:t> </a:t>
            </a:r>
            <a:r>
              <a:rPr sz="2000" dirty="0">
                <a:cs typeface="Arial"/>
              </a:rPr>
              <a:t>site</a:t>
            </a:r>
            <a:r>
              <a:rPr sz="2000" spc="60" dirty="0">
                <a:cs typeface="Arial"/>
              </a:rPr>
              <a:t> </a:t>
            </a:r>
            <a:r>
              <a:rPr sz="2000" dirty="0">
                <a:cs typeface="Arial"/>
              </a:rPr>
              <a:t>used</a:t>
            </a:r>
            <a:r>
              <a:rPr sz="2000" spc="105" dirty="0">
                <a:cs typeface="Arial"/>
              </a:rPr>
              <a:t> </a:t>
            </a:r>
            <a:r>
              <a:rPr sz="2000" dirty="0">
                <a:cs typeface="Arial"/>
              </a:rPr>
              <a:t>than</a:t>
            </a:r>
            <a:r>
              <a:rPr sz="2000" spc="80" dirty="0">
                <a:cs typeface="Arial"/>
              </a:rPr>
              <a:t> </a:t>
            </a:r>
            <a:r>
              <a:rPr sz="2000" spc="-10" dirty="0">
                <a:cs typeface="Arial"/>
              </a:rPr>
              <a:t>documented</a:t>
            </a:r>
            <a:endParaRPr sz="2000" dirty="0">
              <a:cs typeface="Arial"/>
            </a:endParaRPr>
          </a:p>
          <a:p>
            <a:pPr marL="1000125" lvl="1" indent="-342900">
              <a:spcBef>
                <a:spcPts val="445"/>
              </a:spcBef>
              <a:buClr>
                <a:srgbClr val="646764"/>
              </a:buClr>
              <a:buFont typeface="Arial" panose="020B0604020202020204" pitchFamily="34" charset="0"/>
              <a:buChar char="•"/>
              <a:tabLst>
                <a:tab pos="326390" algn="l"/>
              </a:tabLst>
            </a:pPr>
            <a:r>
              <a:rPr sz="2000" dirty="0">
                <a:cs typeface="Arial"/>
              </a:rPr>
              <a:t>Dilution</a:t>
            </a:r>
            <a:r>
              <a:rPr sz="2000" spc="75" dirty="0">
                <a:cs typeface="Arial"/>
              </a:rPr>
              <a:t> </a:t>
            </a:r>
            <a:r>
              <a:rPr sz="2000" dirty="0">
                <a:cs typeface="Arial"/>
              </a:rPr>
              <a:t>of</a:t>
            </a:r>
            <a:r>
              <a:rPr sz="2000" spc="225" dirty="0">
                <a:cs typeface="Arial"/>
              </a:rPr>
              <a:t> </a:t>
            </a:r>
            <a:r>
              <a:rPr sz="2000" spc="-10" dirty="0">
                <a:cs typeface="Arial"/>
              </a:rPr>
              <a:t>sample</a:t>
            </a:r>
            <a:endParaRPr lang="en-US" sz="2000" spc="-10" dirty="0">
              <a:cs typeface="Arial"/>
            </a:endParaRPr>
          </a:p>
          <a:p>
            <a:pPr marL="200025">
              <a:lnSpc>
                <a:spcPct val="100000"/>
              </a:lnSpc>
              <a:spcBef>
                <a:spcPts val="445"/>
              </a:spcBef>
              <a:buClr>
                <a:srgbClr val="646764"/>
              </a:buClr>
              <a:tabLst>
                <a:tab pos="326390" algn="l"/>
              </a:tabLst>
            </a:pPr>
            <a:endParaRPr sz="2000" dirty="0"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2400" b="1" spc="-10" dirty="0">
                <a:cs typeface="Arial"/>
              </a:rPr>
              <a:t>Certification</a:t>
            </a:r>
            <a:endParaRPr sz="2000" b="1" dirty="0">
              <a:cs typeface="Arial"/>
            </a:endParaRPr>
          </a:p>
          <a:p>
            <a:pPr marL="1000126" lvl="1" indent="-342900">
              <a:spcBef>
                <a:spcPts val="530"/>
              </a:spcBef>
              <a:buClr>
                <a:srgbClr val="646764"/>
              </a:buClr>
              <a:buFont typeface="Arial" panose="020B0604020202020204" pitchFamily="34" charset="0"/>
              <a:buChar char="•"/>
              <a:tabLst>
                <a:tab pos="320675" algn="l"/>
              </a:tabLst>
            </a:pPr>
            <a:r>
              <a:rPr sz="2000" dirty="0">
                <a:cs typeface="Arial"/>
              </a:rPr>
              <a:t>Impersonation</a:t>
            </a:r>
            <a:r>
              <a:rPr sz="2000" spc="204" dirty="0">
                <a:cs typeface="Arial"/>
              </a:rPr>
              <a:t> </a:t>
            </a:r>
            <a:r>
              <a:rPr sz="2000" spc="-55" dirty="0">
                <a:cs typeface="Arial"/>
              </a:rPr>
              <a:t>as</a:t>
            </a:r>
            <a:r>
              <a:rPr sz="2000" spc="65" dirty="0">
                <a:cs typeface="Arial"/>
              </a:rPr>
              <a:t> </a:t>
            </a:r>
            <a:r>
              <a:rPr sz="2000" dirty="0">
                <a:cs typeface="Arial"/>
              </a:rPr>
              <a:t>a</a:t>
            </a:r>
            <a:r>
              <a:rPr sz="2000" spc="105" dirty="0">
                <a:cs typeface="Arial"/>
              </a:rPr>
              <a:t> </a:t>
            </a:r>
            <a:r>
              <a:rPr sz="2000" dirty="0">
                <a:cs typeface="Arial"/>
              </a:rPr>
              <a:t>certified</a:t>
            </a:r>
            <a:r>
              <a:rPr sz="2000" spc="150" dirty="0">
                <a:cs typeface="Arial"/>
              </a:rPr>
              <a:t> </a:t>
            </a:r>
            <a:r>
              <a:rPr sz="2000" spc="-10" dirty="0">
                <a:cs typeface="Arial"/>
              </a:rPr>
              <a:t>operator</a:t>
            </a:r>
            <a:endParaRPr sz="2000" dirty="0">
              <a:cs typeface="Arial"/>
            </a:endParaRPr>
          </a:p>
          <a:p>
            <a:pPr marL="997585" marR="5080" lvl="1" indent="-342900">
              <a:lnSpc>
                <a:spcPct val="114399"/>
              </a:lnSpc>
              <a:spcBef>
                <a:spcPts val="265"/>
              </a:spcBef>
              <a:buClr>
                <a:srgbClr val="646764"/>
              </a:buClr>
              <a:buFont typeface="Arial" panose="020B0604020202020204" pitchFamily="34" charset="0"/>
              <a:buChar char="•"/>
              <a:tabLst>
                <a:tab pos="323215" algn="l"/>
              </a:tabLst>
            </a:pPr>
            <a:r>
              <a:rPr sz="2000" dirty="0">
                <a:cs typeface="Arial"/>
              </a:rPr>
              <a:t>Misrepresentation</a:t>
            </a:r>
            <a:r>
              <a:rPr sz="2000" spc="35" dirty="0">
                <a:cs typeface="Arial"/>
              </a:rPr>
              <a:t> </a:t>
            </a:r>
            <a:r>
              <a:rPr sz="2000" dirty="0">
                <a:cs typeface="Arial"/>
              </a:rPr>
              <a:t>of</a:t>
            </a:r>
            <a:r>
              <a:rPr sz="2000" spc="180" dirty="0">
                <a:cs typeface="Arial"/>
              </a:rPr>
              <a:t> </a:t>
            </a:r>
            <a:r>
              <a:rPr sz="2000" dirty="0">
                <a:cs typeface="Arial"/>
              </a:rPr>
              <a:t>education</a:t>
            </a:r>
            <a:r>
              <a:rPr sz="2000" spc="260" dirty="0">
                <a:cs typeface="Arial"/>
              </a:rPr>
              <a:t> </a:t>
            </a:r>
            <a:r>
              <a:rPr sz="2000" dirty="0">
                <a:cs typeface="Arial"/>
              </a:rPr>
              <a:t>or</a:t>
            </a:r>
            <a:r>
              <a:rPr sz="2000" spc="254" dirty="0">
                <a:cs typeface="Arial"/>
              </a:rPr>
              <a:t> </a:t>
            </a:r>
            <a:r>
              <a:rPr sz="2000" dirty="0">
                <a:cs typeface="Arial"/>
              </a:rPr>
              <a:t>job</a:t>
            </a:r>
            <a:r>
              <a:rPr sz="2000" spc="200" dirty="0">
                <a:cs typeface="Arial"/>
              </a:rPr>
              <a:t> </a:t>
            </a:r>
            <a:r>
              <a:rPr sz="2000" dirty="0">
                <a:cs typeface="Arial"/>
              </a:rPr>
              <a:t>description</a:t>
            </a:r>
            <a:r>
              <a:rPr sz="2000" spc="250" dirty="0">
                <a:cs typeface="Arial"/>
              </a:rPr>
              <a:t> </a:t>
            </a:r>
            <a:r>
              <a:rPr sz="2000" spc="-25" dirty="0">
                <a:cs typeface="Arial"/>
              </a:rPr>
              <a:t>on </a:t>
            </a:r>
            <a:r>
              <a:rPr sz="2000" spc="-10" dirty="0">
                <a:cs typeface="Arial"/>
              </a:rPr>
              <a:t>applications</a:t>
            </a:r>
            <a:endParaRPr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7860742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DB62E-0A82-4027-8970-A93C390CD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Ethics Violations - Falsification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499A7-8C7F-42F8-9548-C9870E56D7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D22D02E-CDFB-433A-878E-FA9090200B78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CBD028-F970-43B7-A3BB-FCACB671B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142</a:t>
            </a:fld>
            <a:endParaRPr lang="en-US" dirty="0"/>
          </a:p>
        </p:txBody>
      </p:sp>
      <p:sp>
        <p:nvSpPr>
          <p:cNvPr id="14" name="object 38">
            <a:extLst>
              <a:ext uri="{FF2B5EF4-FFF2-40B4-BE49-F238E27FC236}">
                <a16:creationId xmlns:a16="http://schemas.microsoft.com/office/drawing/2014/main" id="{077DAA39-81B5-E56F-1D22-649B410776A7}"/>
              </a:ext>
            </a:extLst>
          </p:cNvPr>
          <p:cNvSpPr txBox="1"/>
          <p:nvPr/>
        </p:nvSpPr>
        <p:spPr>
          <a:xfrm>
            <a:off x="450512" y="1670986"/>
            <a:ext cx="4673938" cy="3283591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400" b="1" spc="-10" dirty="0">
                <a:cs typeface="Arial"/>
              </a:rPr>
              <a:t>Sample collection</a:t>
            </a:r>
          </a:p>
          <a:p>
            <a:pPr marL="1008380" lvl="1" indent="-342900">
              <a:spcBef>
                <a:spcPts val="484"/>
              </a:spcBef>
              <a:buClr>
                <a:srgbClr val="646764"/>
              </a:buClr>
              <a:buFont typeface="Arial" panose="020B0604020202020204" pitchFamily="34" charset="0"/>
              <a:buChar char="•"/>
              <a:tabLst>
                <a:tab pos="334010" algn="l"/>
              </a:tabLst>
            </a:pPr>
            <a:r>
              <a:rPr sz="2000" spc="-10" dirty="0">
                <a:cs typeface="Arial"/>
              </a:rPr>
              <a:t>Wrong sampling data</a:t>
            </a:r>
          </a:p>
          <a:p>
            <a:pPr marL="1005205" lvl="1" indent="-342900">
              <a:spcBef>
                <a:spcPts val="490"/>
              </a:spcBef>
              <a:buClr>
                <a:srgbClr val="646764"/>
              </a:buClr>
              <a:buFont typeface="Arial" panose="020B0604020202020204" pitchFamily="34" charset="0"/>
              <a:buChar char="•"/>
              <a:tabLst>
                <a:tab pos="330835" algn="l"/>
              </a:tabLst>
            </a:pPr>
            <a:r>
              <a:rPr sz="2000" spc="-10" dirty="0">
                <a:cs typeface="Arial"/>
              </a:rPr>
              <a:t>Recording fake data</a:t>
            </a:r>
            <a:endParaRPr lang="en-US" sz="2000" spc="-10" dirty="0">
              <a:cs typeface="Arial"/>
            </a:endParaRPr>
          </a:p>
          <a:p>
            <a:pPr marL="662305" lvl="1">
              <a:spcBef>
                <a:spcPts val="490"/>
              </a:spcBef>
              <a:buClr>
                <a:srgbClr val="646764"/>
              </a:buClr>
              <a:tabLst>
                <a:tab pos="330835" algn="l"/>
              </a:tabLst>
            </a:pPr>
            <a:endParaRPr sz="2400" spc="-10" dirty="0">
              <a:cs typeface="Arial"/>
            </a:endParaRPr>
          </a:p>
          <a:p>
            <a:pPr>
              <a:lnSpc>
                <a:spcPct val="100000"/>
              </a:lnSpc>
              <a:spcBef>
                <a:spcPts val="495"/>
              </a:spcBef>
            </a:pPr>
            <a:r>
              <a:rPr sz="2400" b="1" spc="-10" dirty="0">
                <a:cs typeface="Arial"/>
              </a:rPr>
              <a:t>Certification</a:t>
            </a:r>
          </a:p>
          <a:p>
            <a:pPr marL="1005205" lvl="1" indent="-342900">
              <a:spcBef>
                <a:spcPts val="480"/>
              </a:spcBef>
              <a:buClr>
                <a:srgbClr val="646764"/>
              </a:buClr>
              <a:buFont typeface="Arial" panose="020B0604020202020204" pitchFamily="34" charset="0"/>
              <a:buChar char="•"/>
              <a:tabLst>
                <a:tab pos="330200" algn="l"/>
              </a:tabLst>
            </a:pPr>
            <a:r>
              <a:rPr sz="2000" spc="-10" dirty="0">
                <a:cs typeface="Arial"/>
              </a:rPr>
              <a:t>Falsification of an application</a:t>
            </a:r>
          </a:p>
          <a:p>
            <a:pPr marL="1005205" lvl="1" indent="-342900">
              <a:spcBef>
                <a:spcPts val="425"/>
              </a:spcBef>
              <a:buClr>
                <a:srgbClr val="646764"/>
              </a:buClr>
              <a:buFont typeface="Arial" panose="020B0604020202020204" pitchFamily="34" charset="0"/>
              <a:buChar char="•"/>
              <a:tabLst>
                <a:tab pos="327660" algn="l"/>
              </a:tabLst>
            </a:pPr>
            <a:r>
              <a:rPr sz="2000" spc="-10" dirty="0">
                <a:cs typeface="Arial"/>
              </a:rPr>
              <a:t>Falsified operator certificate</a:t>
            </a:r>
          </a:p>
          <a:p>
            <a:pPr marL="1005205" lvl="1" indent="-342900">
              <a:spcBef>
                <a:spcPts val="465"/>
              </a:spcBef>
              <a:buClr>
                <a:srgbClr val="646764"/>
              </a:buClr>
              <a:buFont typeface="Arial" panose="020B0604020202020204" pitchFamily="34" charset="0"/>
              <a:buChar char="•"/>
              <a:tabLst>
                <a:tab pos="327660" algn="l"/>
              </a:tabLst>
            </a:pPr>
            <a:r>
              <a:rPr sz="2000" spc="-10" dirty="0">
                <a:cs typeface="Arial"/>
              </a:rPr>
              <a:t>Falsified CEC slip</a:t>
            </a:r>
          </a:p>
        </p:txBody>
      </p:sp>
    </p:spTree>
    <p:extLst>
      <p:ext uri="{BB962C8B-B14F-4D97-AF65-F5344CB8AC3E}">
        <p14:creationId xmlns:p14="http://schemas.microsoft.com/office/powerpoint/2010/main" val="3120862192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" y="6476312"/>
            <a:ext cx="14943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B7CDC2"/>
                </a:solidFill>
                <a:latin typeface="Arial Narrow" panose="020B0606020202030204" pitchFamily="34" charset="0"/>
              </a:rPr>
              <a:t>Presentation name and date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25412" y="6476312"/>
            <a:ext cx="2423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B7CDC2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443" y="5943600"/>
            <a:ext cx="9144000" cy="91440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-3395"/>
            <a:ext cx="3200400" cy="292608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455" y="2218545"/>
            <a:ext cx="2820632" cy="29221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03161" y="966964"/>
            <a:ext cx="4392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 w="0"/>
                <a:solidFill>
                  <a:srgbClr val="27999D"/>
                </a:solidFill>
                <a:effectLst/>
                <a:latin typeface="Franklin Gothic Demi Cond" panose="020B0706030402020204" pitchFamily="34" charset="0"/>
              </a:rPr>
              <a:t>Thank You</a:t>
            </a:r>
            <a:endParaRPr lang="en-US" sz="6600" dirty="0">
              <a:ln w="0"/>
              <a:solidFill>
                <a:srgbClr val="27999D"/>
              </a:solidFill>
              <a:effectLst/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63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Chlorination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7981"/>
            <a:ext cx="7886700" cy="456959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Always use self contained breathing apparatus (SCBA) when working on chlorine cylinders</a:t>
            </a:r>
          </a:p>
          <a:p>
            <a:pPr>
              <a:lnSpc>
                <a:spcPct val="150000"/>
              </a:lnSpc>
            </a:pPr>
            <a:r>
              <a:rPr lang="en-US" dirty="0"/>
              <a:t>Never work on cylinders alone</a:t>
            </a:r>
          </a:p>
          <a:p>
            <a:pPr>
              <a:lnSpc>
                <a:spcPct val="150000"/>
              </a:lnSpc>
            </a:pPr>
            <a:r>
              <a:rPr lang="en-US" dirty="0"/>
              <a:t>Never apply heat to a chlorine cylinder</a:t>
            </a:r>
          </a:p>
          <a:p>
            <a:pPr>
              <a:lnSpc>
                <a:spcPct val="150000"/>
              </a:lnSpc>
            </a:pPr>
            <a:r>
              <a:rPr lang="en-US" dirty="0"/>
              <a:t>Never apply water to a leaking or burning cylinder or the leak will grow worse</a:t>
            </a:r>
          </a:p>
          <a:p>
            <a:pPr>
              <a:lnSpc>
                <a:spcPct val="150000"/>
              </a:lnSpc>
            </a:pPr>
            <a:r>
              <a:rPr lang="en-US" dirty="0"/>
              <a:t>Always use hand truck for 150 pound cylinders, ton cylinders require cranes or mechanical equipment</a:t>
            </a:r>
          </a:p>
          <a:p>
            <a:pPr>
              <a:lnSpc>
                <a:spcPct val="150000"/>
              </a:lnSpc>
            </a:pPr>
            <a:r>
              <a:rPr lang="en-US" dirty="0"/>
              <a:t>Always use safety chains when storing or transporting  chlorine cylinders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1C2E00A-FE8D-47E2-903C-BF2405BC82AC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938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FCB05-F5D9-7D49-9E1A-7F9FDDD2D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77504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CONTINGENCIES AND EMERGENCIES/SECURITY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87AB4-E128-725C-D905-53E6A919CF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8B70C13-309E-45A9-9786-8288874D3249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79D62-4D29-3D32-A0DE-A131233D8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502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Contingencies Emergency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7981"/>
            <a:ext cx="7886700" cy="45695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Conduct Vulnerability Assessment</a:t>
            </a:r>
          </a:p>
          <a:p>
            <a:pPr>
              <a:lnSpc>
                <a:spcPct val="150000"/>
              </a:lnSpc>
            </a:pPr>
            <a:r>
              <a:rPr lang="en-US" dirty="0"/>
              <a:t>Send Vulnerability Assessment to EPA</a:t>
            </a:r>
          </a:p>
          <a:p>
            <a:pPr>
              <a:lnSpc>
                <a:spcPct val="150000"/>
              </a:lnSpc>
            </a:pPr>
            <a:r>
              <a:rPr lang="en-US" dirty="0"/>
              <a:t>Develop Emergency Response Plan (ERP)</a:t>
            </a:r>
          </a:p>
          <a:p>
            <a:pPr>
              <a:lnSpc>
                <a:spcPct val="150000"/>
              </a:lnSpc>
            </a:pPr>
            <a:r>
              <a:rPr lang="en-US" dirty="0"/>
              <a:t>Certify to EPA the ERP is updated based on Vulnerability Assessment</a:t>
            </a:r>
          </a:p>
          <a:p>
            <a:pPr>
              <a:lnSpc>
                <a:spcPct val="150000"/>
              </a:lnSpc>
            </a:pPr>
            <a:r>
              <a:rPr lang="en-US" dirty="0"/>
              <a:t>NEW – Continuity of Operations (COOP)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1C2E00A-FE8D-47E2-903C-BF2405BC82AC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80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Contingencies Emergency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7981"/>
            <a:ext cx="7886700" cy="45695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Common Planning Scenarios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Absence of trained personnel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Loss of power to facilities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Inadequate amount of supplies and materials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Inadequate communication equipment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Plausible natural disasters – flood, tornados, heat wave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1C2E00A-FE8D-47E2-903C-BF2405BC82AC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800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Contingencies Emergency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7981"/>
            <a:ext cx="7886700" cy="45695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Common Vulnerability Assessment Steps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Identify and describe system components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Assign assumed disaster characteristics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Estimate disaster effects on system components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Estimate customer demand following disaster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Identify key system components that would be primarily responsible for system failure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1C2E00A-FE8D-47E2-903C-BF2405BC82AC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726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ELGE Formula Sheet 1/6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1C2E00A-FE8D-47E2-903C-BF2405BC82AC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37" y="1528179"/>
            <a:ext cx="686752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98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Contingencies Emergency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7981"/>
            <a:ext cx="7886700" cy="456959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Emergency Response Plan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Conduct vulnerability assessment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Inventory organizational personnel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Provide for recovery operation (plan)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Provide training on plan for operators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Coordinate with local and regional authorities like Health, Police and Fire – Have phone numbers documented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Establish communication procedures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Provide protection for people, equipment, and records/maps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1C2E00A-FE8D-47E2-903C-BF2405BC82AC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943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FCB05-F5D9-7D49-9E1A-7F9FDDD2D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77504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CORROSION CONTROL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87AB4-E128-725C-D905-53E6A919CF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8B70C13-309E-45A9-9786-8288874D3249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79D62-4D29-3D32-A0DE-A131233D8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410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Corrosion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7981"/>
            <a:ext cx="7886700" cy="456959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Dissimilar metals - Galvanic Series Chart</a:t>
            </a:r>
          </a:p>
          <a:p>
            <a:pPr>
              <a:lnSpc>
                <a:spcPct val="150000"/>
              </a:lnSpc>
            </a:pPr>
            <a:r>
              <a:rPr lang="en-US" dirty="0"/>
              <a:t>Add Orthophosphate to water to coat inside of pipes</a:t>
            </a:r>
          </a:p>
          <a:p>
            <a:pPr>
              <a:lnSpc>
                <a:spcPct val="150000"/>
              </a:lnSpc>
            </a:pPr>
            <a:r>
              <a:rPr lang="en-US" dirty="0"/>
              <a:t>Cause of Flint Water crisis not adding Orthophosphate</a:t>
            </a:r>
          </a:p>
          <a:p>
            <a:pPr>
              <a:lnSpc>
                <a:spcPct val="150000"/>
              </a:lnSpc>
            </a:pPr>
            <a:r>
              <a:rPr lang="en-US" dirty="0"/>
              <a:t>Polyethylene wrap on ductile iron water mains</a:t>
            </a:r>
          </a:p>
          <a:p>
            <a:pPr>
              <a:lnSpc>
                <a:spcPct val="150000"/>
              </a:lnSpc>
            </a:pPr>
            <a:r>
              <a:rPr lang="en-US" dirty="0"/>
              <a:t>Dielectric bushings and fittings (plastic bushings)</a:t>
            </a:r>
          </a:p>
          <a:p>
            <a:pPr>
              <a:lnSpc>
                <a:spcPct val="150000"/>
              </a:lnSpc>
            </a:pPr>
            <a:r>
              <a:rPr lang="en-US" dirty="0"/>
              <a:t>Soil needs to be tested for </a:t>
            </a:r>
            <a:r>
              <a:rPr lang="en-US" dirty="0" err="1"/>
              <a:t>corrosivity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Cathodic protection – sacrificial anodes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1C2E00A-FE8D-47E2-903C-BF2405BC82AC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719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Corrosion Control - Galvanic Series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1C2E00A-FE8D-47E2-903C-BF2405BC82AC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6050" y="1266683"/>
            <a:ext cx="4022660" cy="51482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4325" y="2487720"/>
            <a:ext cx="18772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Elements on the top of the chart will give up electrons to elements lower on the chart</a:t>
            </a:r>
          </a:p>
        </p:txBody>
      </p:sp>
      <p:sp>
        <p:nvSpPr>
          <p:cNvPr id="9" name="Down Arrow 8"/>
          <p:cNvSpPr/>
          <p:nvPr/>
        </p:nvSpPr>
        <p:spPr>
          <a:xfrm>
            <a:off x="2027367" y="1774664"/>
            <a:ext cx="688716" cy="34691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87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Corrosion Control Water Storage Tanks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1C2E00A-FE8D-47E2-903C-BF2405BC82AC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Metallic coatings on outside of tank</a:t>
            </a:r>
          </a:p>
          <a:p>
            <a:r>
              <a:rPr lang="en-US" dirty="0"/>
              <a:t>Non metallic coatings like paint, coal tar enamels, cement mortar, epoxy resins, zinc paints,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Chemicals added to water to inhibit corrosion</a:t>
            </a:r>
          </a:p>
          <a:p>
            <a:r>
              <a:rPr lang="en-US" dirty="0"/>
              <a:t>Electrical control – </a:t>
            </a:r>
            <a:r>
              <a:rPr lang="en-US" dirty="0" err="1"/>
              <a:t>cathodic</a:t>
            </a:r>
            <a:r>
              <a:rPr lang="en-US" dirty="0"/>
              <a:t> protection</a:t>
            </a:r>
          </a:p>
          <a:p>
            <a:r>
              <a:rPr lang="en-US" dirty="0"/>
              <a:t>Prevent electrochemical reactions</a:t>
            </a:r>
          </a:p>
          <a:p>
            <a:r>
              <a:rPr lang="en-US" dirty="0"/>
              <a:t>Ensure everything that touches water is NSF 61</a:t>
            </a:r>
          </a:p>
          <a:p>
            <a:r>
              <a:rPr lang="en-US" dirty="0"/>
              <a:t>Corrosion is a possible source of taste and odor issues</a:t>
            </a:r>
          </a:p>
        </p:txBody>
      </p:sp>
    </p:spTree>
    <p:extLst>
      <p:ext uri="{BB962C8B-B14F-4D97-AF65-F5344CB8AC3E}">
        <p14:creationId xmlns:p14="http://schemas.microsoft.com/office/powerpoint/2010/main" val="306482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DB62E-0A82-4027-8970-A93C390CD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Corrosion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499A7-8C7F-42F8-9548-C9870E56D7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D22D02E-CDFB-433A-878E-FA9090200B78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CBD028-F970-43B7-A3BB-FCACB671B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object 27">
            <a:extLst>
              <a:ext uri="{FF2B5EF4-FFF2-40B4-BE49-F238E27FC236}">
                <a16:creationId xmlns:a16="http://schemas.microsoft.com/office/drawing/2014/main" id="{CA695A1B-ECB8-B023-85B4-591F5930B6DC}"/>
              </a:ext>
            </a:extLst>
          </p:cNvPr>
          <p:cNvSpPr txBox="1"/>
          <p:nvPr/>
        </p:nvSpPr>
        <p:spPr>
          <a:xfrm>
            <a:off x="958860" y="1852707"/>
            <a:ext cx="6533761" cy="1697901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70840" marR="508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2000" dirty="0">
                <a:cs typeface="Arial"/>
              </a:rPr>
              <a:t>The</a:t>
            </a:r>
            <a:r>
              <a:rPr sz="2000" spc="25" dirty="0">
                <a:cs typeface="Arial"/>
              </a:rPr>
              <a:t> </a:t>
            </a:r>
            <a:r>
              <a:rPr sz="2000" dirty="0">
                <a:cs typeface="Arial"/>
              </a:rPr>
              <a:t>definition</a:t>
            </a:r>
            <a:r>
              <a:rPr sz="2000" spc="75" dirty="0">
                <a:cs typeface="Arial"/>
              </a:rPr>
              <a:t> </a:t>
            </a:r>
            <a:r>
              <a:rPr sz="2000" dirty="0">
                <a:cs typeface="Arial"/>
              </a:rPr>
              <a:t>of</a:t>
            </a:r>
            <a:r>
              <a:rPr sz="2000" spc="55" dirty="0">
                <a:cs typeface="Arial"/>
              </a:rPr>
              <a:t> </a:t>
            </a:r>
            <a:r>
              <a:rPr sz="2000" u="heavy" dirty="0">
                <a:uFill>
                  <a:solidFill>
                    <a:srgbClr val="41423F"/>
                  </a:solidFill>
                </a:uFill>
                <a:cs typeface="Arial"/>
              </a:rPr>
              <a:t>Corrode</a:t>
            </a:r>
            <a:r>
              <a:rPr sz="2000" spc="85" dirty="0">
                <a:cs typeface="Arial"/>
              </a:rPr>
              <a:t> </a:t>
            </a:r>
            <a:r>
              <a:rPr sz="2000" dirty="0">
                <a:cs typeface="Arial"/>
              </a:rPr>
              <a:t>is</a:t>
            </a:r>
            <a:r>
              <a:rPr sz="2000" spc="65" dirty="0">
                <a:cs typeface="Arial"/>
              </a:rPr>
              <a:t> </a:t>
            </a:r>
            <a:r>
              <a:rPr sz="2000" dirty="0">
                <a:cs typeface="Arial"/>
              </a:rPr>
              <a:t>-</a:t>
            </a:r>
            <a:r>
              <a:rPr sz="2000" spc="85" dirty="0">
                <a:cs typeface="Arial"/>
              </a:rPr>
              <a:t> </a:t>
            </a:r>
            <a:r>
              <a:rPr sz="2000" dirty="0">
                <a:cs typeface="Arial"/>
              </a:rPr>
              <a:t>destroy</a:t>
            </a:r>
            <a:r>
              <a:rPr sz="2000" spc="110" dirty="0">
                <a:cs typeface="Arial"/>
              </a:rPr>
              <a:t> </a:t>
            </a:r>
            <a:r>
              <a:rPr sz="2000" dirty="0">
                <a:cs typeface="Arial"/>
              </a:rPr>
              <a:t>or</a:t>
            </a:r>
            <a:r>
              <a:rPr sz="2000" spc="95" dirty="0">
                <a:cs typeface="Arial"/>
              </a:rPr>
              <a:t> </a:t>
            </a:r>
            <a:r>
              <a:rPr sz="2000" dirty="0">
                <a:cs typeface="Arial"/>
              </a:rPr>
              <a:t>damage</a:t>
            </a:r>
            <a:r>
              <a:rPr sz="2000" spc="120" dirty="0">
                <a:cs typeface="Arial"/>
              </a:rPr>
              <a:t> </a:t>
            </a:r>
            <a:r>
              <a:rPr sz="2000" dirty="0">
                <a:cs typeface="Arial"/>
              </a:rPr>
              <a:t>(metal,</a:t>
            </a:r>
            <a:r>
              <a:rPr sz="2000" spc="65" dirty="0">
                <a:cs typeface="Arial"/>
              </a:rPr>
              <a:t> </a:t>
            </a:r>
            <a:r>
              <a:rPr sz="2000" spc="-10" dirty="0">
                <a:cs typeface="Arial"/>
              </a:rPr>
              <a:t>stone, </a:t>
            </a:r>
            <a:r>
              <a:rPr sz="2000" dirty="0">
                <a:cs typeface="Arial"/>
              </a:rPr>
              <a:t>or</a:t>
            </a:r>
            <a:r>
              <a:rPr sz="2000" spc="114" dirty="0">
                <a:cs typeface="Arial"/>
              </a:rPr>
              <a:t> </a:t>
            </a:r>
            <a:r>
              <a:rPr sz="2000" dirty="0">
                <a:cs typeface="Arial"/>
              </a:rPr>
              <a:t>other</a:t>
            </a:r>
            <a:r>
              <a:rPr sz="2000" spc="170" dirty="0">
                <a:cs typeface="Arial"/>
              </a:rPr>
              <a:t> </a:t>
            </a:r>
            <a:r>
              <a:rPr sz="2000" dirty="0">
                <a:cs typeface="Arial"/>
              </a:rPr>
              <a:t>materials)</a:t>
            </a:r>
            <a:r>
              <a:rPr sz="2000" spc="229" dirty="0">
                <a:cs typeface="Arial"/>
              </a:rPr>
              <a:t> </a:t>
            </a:r>
            <a:r>
              <a:rPr sz="2000" dirty="0">
                <a:cs typeface="Arial"/>
              </a:rPr>
              <a:t>slowly</a:t>
            </a:r>
            <a:r>
              <a:rPr sz="2000" spc="65" dirty="0">
                <a:cs typeface="Arial"/>
              </a:rPr>
              <a:t> </a:t>
            </a:r>
            <a:r>
              <a:rPr sz="2000" dirty="0">
                <a:cs typeface="Arial"/>
              </a:rPr>
              <a:t>by</a:t>
            </a:r>
            <a:r>
              <a:rPr sz="2000" spc="105" dirty="0">
                <a:cs typeface="Arial"/>
              </a:rPr>
              <a:t> </a:t>
            </a:r>
            <a:r>
              <a:rPr sz="2000" dirty="0">
                <a:cs typeface="Arial"/>
              </a:rPr>
              <a:t>chemical</a:t>
            </a:r>
            <a:r>
              <a:rPr sz="2000" spc="70" dirty="0">
                <a:cs typeface="Arial"/>
              </a:rPr>
              <a:t> </a:t>
            </a:r>
            <a:r>
              <a:rPr sz="2000" spc="-10" dirty="0">
                <a:cs typeface="Arial"/>
              </a:rPr>
              <a:t>action.</a:t>
            </a:r>
            <a:endParaRPr sz="2000" dirty="0">
              <a:cs typeface="Arial"/>
            </a:endParaRPr>
          </a:p>
          <a:p>
            <a:pPr marL="35814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2000" u="heavy" dirty="0">
                <a:uFill>
                  <a:solidFill>
                    <a:srgbClr val="41423F"/>
                  </a:solidFill>
                </a:uFill>
                <a:cs typeface="Arial"/>
              </a:rPr>
              <a:t>Corrosion</a:t>
            </a:r>
            <a:r>
              <a:rPr sz="2000" spc="95" dirty="0">
                <a:cs typeface="Arial"/>
              </a:rPr>
              <a:t> </a:t>
            </a:r>
            <a:r>
              <a:rPr sz="2000" dirty="0">
                <a:cs typeface="Arial"/>
              </a:rPr>
              <a:t>is</a:t>
            </a:r>
            <a:r>
              <a:rPr sz="2000" spc="-65" dirty="0">
                <a:cs typeface="Arial"/>
              </a:rPr>
              <a:t> </a:t>
            </a:r>
            <a:r>
              <a:rPr sz="2000" dirty="0">
                <a:cs typeface="Arial"/>
              </a:rPr>
              <a:t>defined</a:t>
            </a:r>
            <a:r>
              <a:rPr sz="2000" spc="75" dirty="0">
                <a:cs typeface="Arial"/>
              </a:rPr>
              <a:t> </a:t>
            </a:r>
            <a:r>
              <a:rPr sz="2000" spc="-65" dirty="0">
                <a:cs typeface="Arial"/>
              </a:rPr>
              <a:t>as</a:t>
            </a:r>
            <a:r>
              <a:rPr sz="2000" spc="-30" dirty="0">
                <a:cs typeface="Arial"/>
              </a:rPr>
              <a:t> </a:t>
            </a:r>
            <a:r>
              <a:rPr sz="2000" dirty="0">
                <a:cs typeface="Arial"/>
              </a:rPr>
              <a:t>-</a:t>
            </a:r>
            <a:r>
              <a:rPr sz="2000" spc="385" dirty="0">
                <a:cs typeface="Arial"/>
              </a:rPr>
              <a:t> </a:t>
            </a:r>
            <a:r>
              <a:rPr sz="2000" dirty="0">
                <a:cs typeface="Arial"/>
              </a:rPr>
              <a:t>the</a:t>
            </a:r>
            <a:r>
              <a:rPr sz="2000" spc="70" dirty="0">
                <a:cs typeface="Arial"/>
              </a:rPr>
              <a:t> </a:t>
            </a:r>
            <a:r>
              <a:rPr sz="2000" dirty="0">
                <a:cs typeface="Arial"/>
              </a:rPr>
              <a:t>process</a:t>
            </a:r>
            <a:r>
              <a:rPr sz="2000" spc="105" dirty="0">
                <a:cs typeface="Arial"/>
              </a:rPr>
              <a:t> </a:t>
            </a:r>
            <a:r>
              <a:rPr sz="2000" dirty="0">
                <a:cs typeface="Arial"/>
              </a:rPr>
              <a:t>of</a:t>
            </a:r>
            <a:r>
              <a:rPr sz="2000" spc="180" dirty="0">
                <a:cs typeface="Arial"/>
              </a:rPr>
              <a:t> </a:t>
            </a:r>
            <a:r>
              <a:rPr sz="2000" dirty="0">
                <a:cs typeface="Arial"/>
              </a:rPr>
              <a:t>corroding</a:t>
            </a:r>
            <a:r>
              <a:rPr sz="2000" spc="-25" dirty="0">
                <a:cs typeface="Arial"/>
              </a:rPr>
              <a:t> </a:t>
            </a:r>
            <a:r>
              <a:rPr sz="2000" spc="-10" dirty="0">
                <a:cs typeface="Arial"/>
              </a:rPr>
              <a:t>metal,</a:t>
            </a:r>
            <a:r>
              <a:rPr lang="en-US" sz="2000" spc="-10" dirty="0">
                <a:cs typeface="Arial"/>
              </a:rPr>
              <a:t> </a:t>
            </a:r>
            <a:r>
              <a:rPr sz="2000" dirty="0">
                <a:cs typeface="Arial"/>
              </a:rPr>
              <a:t>stone,</a:t>
            </a:r>
            <a:r>
              <a:rPr sz="2000" spc="50" dirty="0">
                <a:cs typeface="Arial"/>
              </a:rPr>
              <a:t> </a:t>
            </a:r>
            <a:r>
              <a:rPr sz="2000" dirty="0">
                <a:cs typeface="Arial"/>
              </a:rPr>
              <a:t>or</a:t>
            </a:r>
            <a:r>
              <a:rPr sz="2000" spc="175" dirty="0">
                <a:cs typeface="Arial"/>
              </a:rPr>
              <a:t> </a:t>
            </a:r>
            <a:r>
              <a:rPr sz="2000" dirty="0">
                <a:cs typeface="Arial"/>
              </a:rPr>
              <a:t>other</a:t>
            </a:r>
            <a:r>
              <a:rPr sz="2000" spc="160" dirty="0">
                <a:cs typeface="Arial"/>
              </a:rPr>
              <a:t> </a:t>
            </a:r>
            <a:r>
              <a:rPr sz="2000" spc="-10" dirty="0">
                <a:cs typeface="Arial"/>
              </a:rPr>
              <a:t>materials.</a:t>
            </a:r>
            <a:endParaRPr sz="2000" dirty="0">
              <a:cs typeface="Arial"/>
            </a:endParaRPr>
          </a:p>
          <a:p>
            <a:pPr marL="3556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2000" dirty="0">
                <a:cs typeface="Arial"/>
              </a:rPr>
              <a:t>Corrosion</a:t>
            </a:r>
            <a:r>
              <a:rPr sz="2000" spc="30" dirty="0">
                <a:cs typeface="Arial"/>
              </a:rPr>
              <a:t> </a:t>
            </a:r>
            <a:r>
              <a:rPr sz="2000" spc="-10" dirty="0">
                <a:cs typeface="Arial"/>
              </a:rPr>
              <a:t>is </a:t>
            </a:r>
            <a:r>
              <a:rPr sz="2000" dirty="0">
                <a:cs typeface="Arial"/>
              </a:rPr>
              <a:t>caused</a:t>
            </a:r>
            <a:r>
              <a:rPr sz="2000" spc="100" dirty="0">
                <a:cs typeface="Arial"/>
              </a:rPr>
              <a:t> </a:t>
            </a:r>
            <a:r>
              <a:rPr sz="2000" spc="-30" dirty="0">
                <a:cs typeface="Times New Roman"/>
              </a:rPr>
              <a:t>by</a:t>
            </a:r>
            <a:r>
              <a:rPr sz="2000" spc="10" dirty="0">
                <a:cs typeface="Times New Roman"/>
              </a:rPr>
              <a:t> </a:t>
            </a:r>
            <a:r>
              <a:rPr sz="2000" spc="-10" dirty="0">
                <a:cs typeface="Arial"/>
              </a:rPr>
              <a:t>oxidation.</a:t>
            </a:r>
            <a:endParaRPr sz="2000" dirty="0">
              <a:cs typeface="Arial"/>
            </a:endParaRPr>
          </a:p>
        </p:txBody>
      </p:sp>
      <p:pic>
        <p:nvPicPr>
          <p:cNvPr id="9" name="object 6">
            <a:extLst>
              <a:ext uri="{FF2B5EF4-FFF2-40B4-BE49-F238E27FC236}">
                <a16:creationId xmlns:a16="http://schemas.microsoft.com/office/drawing/2014/main" id="{4A3C8925-D68D-373E-AD68-4F071DDD2DD0}"/>
              </a:ext>
            </a:extLst>
          </p:cNvPr>
          <p:cNvPicPr/>
          <p:nvPr/>
        </p:nvPicPr>
        <p:blipFill rotWithShape="1">
          <a:blip r:embed="rId2" cstate="print"/>
          <a:srcRect l="6777" t="1" b="10297"/>
          <a:stretch/>
        </p:blipFill>
        <p:spPr>
          <a:xfrm>
            <a:off x="1101732" y="3796139"/>
            <a:ext cx="6632812" cy="245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6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DB62E-0A82-4027-8970-A93C390CD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Impact of Water Characteristics on</a:t>
            </a:r>
            <a:br>
              <a:rPr lang="en-US" dirty="0"/>
            </a:br>
            <a:r>
              <a:rPr lang="en-US" dirty="0"/>
              <a:t>Lead Corrosion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499A7-8C7F-42F8-9548-C9870E56D7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D22D02E-CDFB-433A-878E-FA9090200B78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CBD028-F970-43B7-A3BB-FCACB671B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C1A6BC9-DD42-6B0F-564B-59E95568D097}"/>
              </a:ext>
            </a:extLst>
          </p:cNvPr>
          <p:cNvGraphicFramePr>
            <a:graphicFrameLocks noGrp="1"/>
          </p:cNvGraphicFramePr>
          <p:nvPr/>
        </p:nvGraphicFramePr>
        <p:xfrm>
          <a:off x="1126961" y="1631346"/>
          <a:ext cx="6832816" cy="442468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4376306">
                  <a:extLst>
                    <a:ext uri="{9D8B030D-6E8A-4147-A177-3AD203B41FA5}">
                      <a16:colId xmlns:a16="http://schemas.microsoft.com/office/drawing/2014/main" val="3052458147"/>
                    </a:ext>
                  </a:extLst>
                </a:gridCol>
                <a:gridCol w="2456510">
                  <a:extLst>
                    <a:ext uri="{9D8B030D-6E8A-4147-A177-3AD203B41FA5}">
                      <a16:colId xmlns:a16="http://schemas.microsoft.com/office/drawing/2014/main" val="4220591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CORROSION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443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pc="-10" dirty="0">
                          <a:solidFill>
                            <a:schemeClr val="tx1"/>
                          </a:solidFill>
                        </a:rPr>
                        <a:t>Increase</a:t>
                      </a:r>
                      <a:r>
                        <a:rPr lang="en-US" sz="1600" spc="3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pH</a:t>
                      </a:r>
                      <a:r>
                        <a:rPr lang="en-US" sz="1600" spc="-2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(should</a:t>
                      </a:r>
                      <a:r>
                        <a:rPr lang="en-US" sz="1600" spc="-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be&gt;</a:t>
                      </a:r>
                      <a:r>
                        <a:rPr lang="en-US" sz="1600" spc="41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spc="-20" dirty="0">
                          <a:solidFill>
                            <a:schemeClr val="tx1"/>
                          </a:solidFill>
                        </a:rPr>
                        <a:t>7.2)</a:t>
                      </a:r>
                    </a:p>
                    <a:p>
                      <a:pPr algn="l"/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192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pc="-10" dirty="0">
                          <a:solidFill>
                            <a:schemeClr val="tx1"/>
                          </a:solidFill>
                        </a:rPr>
                        <a:t>Increase</a:t>
                      </a:r>
                      <a:r>
                        <a:rPr lang="en-US" sz="1600" spc="2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spc="-10" dirty="0">
                          <a:solidFill>
                            <a:schemeClr val="tx1"/>
                          </a:solidFill>
                        </a:rPr>
                        <a:t>Chloride</a:t>
                      </a:r>
                    </a:p>
                    <a:p>
                      <a:pPr algn="l"/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407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pc="-10" dirty="0">
                          <a:solidFill>
                            <a:schemeClr val="tx1"/>
                          </a:solidFill>
                        </a:rPr>
                        <a:t>Increase</a:t>
                      </a:r>
                      <a:r>
                        <a:rPr lang="en-US" sz="1600" spc="-3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spc="-10" dirty="0">
                          <a:solidFill>
                            <a:schemeClr val="tx1"/>
                          </a:solidFill>
                        </a:rPr>
                        <a:t>Sulfate</a:t>
                      </a:r>
                    </a:p>
                    <a:p>
                      <a:pPr algn="l"/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631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Alkalinity</a:t>
                      </a:r>
                      <a:r>
                        <a:rPr lang="en-US" sz="1600" spc="5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spc="-10" dirty="0">
                          <a:solidFill>
                            <a:schemeClr val="tx1"/>
                          </a:solidFill>
                        </a:rPr>
                        <a:t>(&lt;</a:t>
                      </a:r>
                      <a:r>
                        <a:rPr lang="en-US" sz="1600" spc="-4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50</a:t>
                      </a:r>
                      <a:r>
                        <a:rPr lang="en-US" sz="1600" spc="12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spc="65" dirty="0">
                          <a:solidFill>
                            <a:schemeClr val="tx1"/>
                          </a:solidFill>
                        </a:rPr>
                        <a:t>mg/Las</a:t>
                      </a:r>
                      <a:r>
                        <a:rPr lang="en-US" sz="1600" spc="-9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spc="-10" dirty="0">
                          <a:solidFill>
                            <a:schemeClr val="tx1"/>
                          </a:solidFill>
                        </a:rPr>
                        <a:t>CaC0</a:t>
                      </a:r>
                      <a:r>
                        <a:rPr lang="en-US" sz="1600" spc="-15" baseline="-30303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1600" spc="-1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l"/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451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pc="-10" dirty="0">
                          <a:solidFill>
                            <a:schemeClr val="tx1"/>
                          </a:solidFill>
                        </a:rPr>
                        <a:t>Increase</a:t>
                      </a:r>
                      <a:r>
                        <a:rPr lang="en-US" sz="1600" spc="2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spc="-10" dirty="0">
                          <a:solidFill>
                            <a:schemeClr val="tx1"/>
                          </a:solidFill>
                        </a:rPr>
                        <a:t>Dissolved Oxygen</a:t>
                      </a:r>
                    </a:p>
                    <a:p>
                      <a:pPr algn="l"/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165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pc="-10" dirty="0">
                          <a:solidFill>
                            <a:schemeClr val="tx1"/>
                          </a:solidFill>
                        </a:rPr>
                        <a:t>Increase</a:t>
                      </a:r>
                      <a:r>
                        <a:rPr lang="en-US" sz="1600" spc="-1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spc="-10" dirty="0">
                          <a:solidFill>
                            <a:schemeClr val="tx1"/>
                          </a:solidFill>
                        </a:rPr>
                        <a:t>HOCI/OCI·</a:t>
                      </a:r>
                    </a:p>
                    <a:p>
                      <a:pPr algn="l"/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427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pc="-10" dirty="0">
                          <a:solidFill>
                            <a:schemeClr val="tx1"/>
                          </a:solidFill>
                        </a:rPr>
                        <a:t>Increase</a:t>
                      </a:r>
                      <a:r>
                        <a:rPr lang="en-US" sz="1600" spc="1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spc="-10" dirty="0">
                          <a:solidFill>
                            <a:schemeClr val="tx1"/>
                          </a:solidFill>
                        </a:rPr>
                        <a:t>Orthophosphate</a:t>
                      </a:r>
                    </a:p>
                    <a:p>
                      <a:pPr algn="l"/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505230"/>
                  </a:ext>
                </a:extLst>
              </a:tr>
            </a:tbl>
          </a:graphicData>
        </a:graphic>
      </p:graphicFrame>
      <p:sp>
        <p:nvSpPr>
          <p:cNvPr id="12" name="Arrow: Down 11">
            <a:extLst>
              <a:ext uri="{FF2B5EF4-FFF2-40B4-BE49-F238E27FC236}">
                <a16:creationId xmlns:a16="http://schemas.microsoft.com/office/drawing/2014/main" id="{7DB6DDBC-A249-3EEB-8FB3-9AD9023273C4}"/>
              </a:ext>
            </a:extLst>
          </p:cNvPr>
          <p:cNvSpPr/>
          <p:nvPr/>
        </p:nvSpPr>
        <p:spPr>
          <a:xfrm>
            <a:off x="6478249" y="5608820"/>
            <a:ext cx="239842" cy="32978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C7E33A-DABB-1254-376B-43701ECEABBE}"/>
              </a:ext>
            </a:extLst>
          </p:cNvPr>
          <p:cNvGrpSpPr/>
          <p:nvPr/>
        </p:nvGrpSpPr>
        <p:grpSpPr>
          <a:xfrm>
            <a:off x="6460760" y="2146092"/>
            <a:ext cx="259830" cy="3182911"/>
            <a:chOff x="2398426" y="2460886"/>
            <a:chExt cx="259830" cy="3182911"/>
          </a:xfrm>
        </p:grpSpPr>
        <p:sp>
          <p:nvSpPr>
            <p:cNvPr id="8" name="Arrow: Up 7">
              <a:extLst>
                <a:ext uri="{FF2B5EF4-FFF2-40B4-BE49-F238E27FC236}">
                  <a16:creationId xmlns:a16="http://schemas.microsoft.com/office/drawing/2014/main" id="{086DBA08-F608-47D2-6D1F-14FF34119EBC}"/>
                </a:ext>
              </a:extLst>
            </p:cNvPr>
            <p:cNvSpPr/>
            <p:nvPr/>
          </p:nvSpPr>
          <p:spPr>
            <a:xfrm>
              <a:off x="2398426" y="3057993"/>
              <a:ext cx="239843" cy="314794"/>
            </a:xfrm>
            <a:prstGeom prst="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ED8056CA-10A5-006F-04CE-4E23EE482E18}"/>
                </a:ext>
              </a:extLst>
            </p:cNvPr>
            <p:cNvSpPr/>
            <p:nvPr/>
          </p:nvSpPr>
          <p:spPr>
            <a:xfrm>
              <a:off x="2398426" y="3642611"/>
              <a:ext cx="239842" cy="32978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row: Down 10">
              <a:extLst>
                <a:ext uri="{FF2B5EF4-FFF2-40B4-BE49-F238E27FC236}">
                  <a16:creationId xmlns:a16="http://schemas.microsoft.com/office/drawing/2014/main" id="{BEE1159F-C59A-6556-A191-216944F75B4A}"/>
                </a:ext>
              </a:extLst>
            </p:cNvPr>
            <p:cNvSpPr/>
            <p:nvPr/>
          </p:nvSpPr>
          <p:spPr>
            <a:xfrm>
              <a:off x="2415914" y="2460886"/>
              <a:ext cx="239842" cy="32978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row: Up 12">
              <a:extLst>
                <a:ext uri="{FF2B5EF4-FFF2-40B4-BE49-F238E27FC236}">
                  <a16:creationId xmlns:a16="http://schemas.microsoft.com/office/drawing/2014/main" id="{DF57FCBB-D9A3-CC28-C25E-7C14198742EA}"/>
                </a:ext>
              </a:extLst>
            </p:cNvPr>
            <p:cNvSpPr/>
            <p:nvPr/>
          </p:nvSpPr>
          <p:spPr>
            <a:xfrm>
              <a:off x="2415915" y="4229724"/>
              <a:ext cx="239843" cy="314794"/>
            </a:xfrm>
            <a:prstGeom prst="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row: Up 13">
              <a:extLst>
                <a:ext uri="{FF2B5EF4-FFF2-40B4-BE49-F238E27FC236}">
                  <a16:creationId xmlns:a16="http://schemas.microsoft.com/office/drawing/2014/main" id="{99CFD956-9C97-E4E9-9BF1-1020A7660B84}"/>
                </a:ext>
              </a:extLst>
            </p:cNvPr>
            <p:cNvSpPr/>
            <p:nvPr/>
          </p:nvSpPr>
          <p:spPr>
            <a:xfrm>
              <a:off x="2418413" y="4771868"/>
              <a:ext cx="239843" cy="314794"/>
            </a:xfrm>
            <a:prstGeom prst="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row: Up 14">
              <a:extLst>
                <a:ext uri="{FF2B5EF4-FFF2-40B4-BE49-F238E27FC236}">
                  <a16:creationId xmlns:a16="http://schemas.microsoft.com/office/drawing/2014/main" id="{882FF6C0-0B96-EA38-EDF7-6068BE6C4819}"/>
                </a:ext>
              </a:extLst>
            </p:cNvPr>
            <p:cNvSpPr/>
            <p:nvPr/>
          </p:nvSpPr>
          <p:spPr>
            <a:xfrm>
              <a:off x="2405922" y="5329003"/>
              <a:ext cx="239843" cy="314794"/>
            </a:xfrm>
            <a:prstGeom prst="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4205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FCB05-F5D9-7D49-9E1A-7F9FDDD2D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77504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CROSS CONNECTION CONTROL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87AB4-E128-725C-D905-53E6A919CF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8B70C13-309E-45A9-9786-8288874D3249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79D62-4D29-3D32-A0DE-A131233D8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552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Connection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7981"/>
            <a:ext cx="7886700" cy="456959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Backflow – largest cause of disease or illness in a water systems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Back </a:t>
            </a:r>
            <a:r>
              <a:rPr lang="en-US" dirty="0" err="1"/>
              <a:t>Siphonage</a:t>
            </a:r>
            <a:r>
              <a:rPr lang="en-US" dirty="0"/>
              <a:t> – lower pressure on system side due to breaks, leaks, high demand, or fighting fires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Back Pressure – high pressure on customer side like tall buildings, pumps on customer side</a:t>
            </a:r>
          </a:p>
          <a:p>
            <a:pPr>
              <a:lnSpc>
                <a:spcPct val="150000"/>
              </a:lnSpc>
            </a:pPr>
            <a:r>
              <a:rPr lang="en-US" dirty="0"/>
              <a:t>Cross Connections – any unintentional connection between the potable water and non potable water</a:t>
            </a:r>
          </a:p>
          <a:p>
            <a:pPr>
              <a:lnSpc>
                <a:spcPct val="150000"/>
              </a:lnSpc>
            </a:pPr>
            <a:r>
              <a:rPr lang="en-US" dirty="0"/>
              <a:t>Hoses in radiators, pools, or any source of water is a cross connection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1C2E00A-FE8D-47E2-903C-BF2405BC82AC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3672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Connection Basic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7981"/>
            <a:ext cx="7886700" cy="456959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Enact ordinance giving legal authority to enforce</a:t>
            </a:r>
          </a:p>
          <a:p>
            <a:pPr>
              <a:lnSpc>
                <a:spcPct val="150000"/>
              </a:lnSpc>
            </a:pPr>
            <a:r>
              <a:rPr lang="en-US" dirty="0"/>
              <a:t>Train personnel on causes and hazards</a:t>
            </a:r>
          </a:p>
          <a:p>
            <a:pPr>
              <a:lnSpc>
                <a:spcPct val="150000"/>
              </a:lnSpc>
            </a:pPr>
            <a:r>
              <a:rPr lang="en-US" dirty="0"/>
              <a:t>Listing and inspection/</a:t>
            </a:r>
            <a:r>
              <a:rPr lang="en-US" dirty="0" err="1"/>
              <a:t>reinspection</a:t>
            </a:r>
            <a:r>
              <a:rPr lang="en-US" dirty="0"/>
              <a:t> of high hazards</a:t>
            </a:r>
          </a:p>
          <a:p>
            <a:pPr>
              <a:lnSpc>
                <a:spcPct val="150000"/>
              </a:lnSpc>
            </a:pPr>
            <a:r>
              <a:rPr lang="en-US" dirty="0"/>
              <a:t>Review all applications for new service for cross connection concerns</a:t>
            </a:r>
          </a:p>
          <a:p>
            <a:pPr>
              <a:lnSpc>
                <a:spcPct val="150000"/>
              </a:lnSpc>
            </a:pPr>
            <a:r>
              <a:rPr lang="en-US" dirty="0"/>
              <a:t>Obtain listing of all approved backflow prevention devices and certified testers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1C2E00A-FE8D-47E2-903C-BF2405BC82AC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283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ELGE Formula Sheet 2/6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1C2E00A-FE8D-47E2-903C-BF2405BC82AC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1582511"/>
            <a:ext cx="6724650" cy="447675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979714" y="1810139"/>
            <a:ext cx="6802017" cy="33683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1937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Connection Basic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7981"/>
            <a:ext cx="7886700" cy="456959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Acceptable installation of the correct type of device based on the hazard</a:t>
            </a:r>
          </a:p>
          <a:p>
            <a:pPr>
              <a:lnSpc>
                <a:spcPct val="150000"/>
              </a:lnSpc>
            </a:pPr>
            <a:r>
              <a:rPr lang="en-US" dirty="0"/>
              <a:t>Routine testing of backflow protection devices</a:t>
            </a:r>
          </a:p>
          <a:p>
            <a:pPr>
              <a:lnSpc>
                <a:spcPct val="150000"/>
              </a:lnSpc>
            </a:pPr>
            <a:r>
              <a:rPr lang="en-US" dirty="0"/>
              <a:t>Adequate records of devices installed, inspection, and testing records</a:t>
            </a:r>
          </a:p>
          <a:p>
            <a:pPr>
              <a:lnSpc>
                <a:spcPct val="150000"/>
              </a:lnSpc>
            </a:pPr>
            <a:r>
              <a:rPr lang="en-US" dirty="0"/>
              <a:t>Notification of customers when testing required</a:t>
            </a:r>
          </a:p>
          <a:p>
            <a:pPr>
              <a:lnSpc>
                <a:spcPct val="150000"/>
              </a:lnSpc>
            </a:pPr>
            <a:r>
              <a:rPr lang="en-US" dirty="0"/>
              <a:t>Maintain adequate pressures throughout distribution system – boil water alert at 20 psi or less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1C2E00A-FE8D-47E2-903C-BF2405BC82AC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3226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Backflow Prevention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7981"/>
            <a:ext cx="7886700" cy="456959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highlight>
                  <a:srgbClr val="FFFF00"/>
                </a:highlight>
              </a:rPr>
              <a:t>Air gap separation device</a:t>
            </a:r>
          </a:p>
          <a:p>
            <a:pPr>
              <a:lnSpc>
                <a:spcPct val="150000"/>
              </a:lnSpc>
            </a:pPr>
            <a:r>
              <a:rPr lang="en-US" dirty="0">
                <a:highlight>
                  <a:srgbClr val="FFFF00"/>
                </a:highlight>
              </a:rPr>
              <a:t>Reduced pressure principle (RPP) device</a:t>
            </a:r>
          </a:p>
          <a:p>
            <a:pPr>
              <a:lnSpc>
                <a:spcPct val="150000"/>
              </a:lnSpc>
            </a:pPr>
            <a:r>
              <a:rPr lang="en-US" dirty="0">
                <a:highlight>
                  <a:srgbClr val="FFFF00"/>
                </a:highlight>
              </a:rPr>
              <a:t>Double check valve</a:t>
            </a:r>
          </a:p>
          <a:p>
            <a:pPr>
              <a:lnSpc>
                <a:spcPct val="150000"/>
              </a:lnSpc>
            </a:pPr>
            <a:r>
              <a:rPr lang="en-US" dirty="0"/>
              <a:t>Pressure vacuum breaker</a:t>
            </a:r>
          </a:p>
          <a:p>
            <a:pPr>
              <a:lnSpc>
                <a:spcPct val="150000"/>
              </a:lnSpc>
            </a:pPr>
            <a:r>
              <a:rPr lang="en-US" dirty="0"/>
              <a:t>Atmospheric (non pressure) vacuum breaker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Only first three are approved for service connections!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1C2E00A-FE8D-47E2-903C-BF2405BC82AC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703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Backflow Prevention Devices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1C2E00A-FE8D-47E2-903C-BF2405BC82AC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259" y="1825625"/>
            <a:ext cx="7315482" cy="43513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8376" y="5923923"/>
            <a:ext cx="320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Only good for moderate hazards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5402" y="1397286"/>
            <a:ext cx="245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Has an auto relief valve</a:t>
            </a:r>
          </a:p>
        </p:txBody>
      </p:sp>
    </p:spTree>
    <p:extLst>
      <p:ext uri="{BB962C8B-B14F-4D97-AF65-F5344CB8AC3E}">
        <p14:creationId xmlns:p14="http://schemas.microsoft.com/office/powerpoint/2010/main" val="39814793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98428-6C64-4A92-AE76-1B2E06E4B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Backflow Prevention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6C3E5A9-DD0B-4AC2-8D7B-576FE1B52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7488" y="1225055"/>
            <a:ext cx="6371924" cy="493015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DD2B2-0FA6-4101-9112-B4944CE32F9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4BD1485-CA77-4E8C-9B45-F9310063FCDF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7292FB-D431-4045-80A9-8B6570C71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4111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FCB05-F5D9-7D49-9E1A-7F9FDDD2D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77504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CUSTOMER RELATIONS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87AB4-E128-725C-D905-53E6A919CF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8B70C13-309E-45A9-9786-8288874D3249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79D62-4D29-3D32-A0DE-A131233D8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85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7981"/>
            <a:ext cx="7886700" cy="456959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Every employee responsible for customer relations</a:t>
            </a:r>
          </a:p>
          <a:p>
            <a:pPr>
              <a:lnSpc>
                <a:spcPct val="150000"/>
              </a:lnSpc>
            </a:pPr>
            <a:r>
              <a:rPr lang="en-US" dirty="0"/>
              <a:t>Appearance of personnel, facilities, and equipment matters</a:t>
            </a:r>
          </a:p>
          <a:p>
            <a:pPr>
              <a:lnSpc>
                <a:spcPct val="150000"/>
              </a:lnSpc>
            </a:pPr>
            <a:r>
              <a:rPr lang="en-US" dirty="0"/>
              <a:t>Integrity matters in keeping public trust</a:t>
            </a:r>
          </a:p>
          <a:p>
            <a:pPr>
              <a:lnSpc>
                <a:spcPct val="150000"/>
              </a:lnSpc>
            </a:pPr>
            <a:r>
              <a:rPr lang="en-US" dirty="0"/>
              <a:t>Try to diffuse or de-escalate interactions with angry customers</a:t>
            </a:r>
          </a:p>
          <a:p>
            <a:pPr>
              <a:lnSpc>
                <a:spcPct val="150000"/>
              </a:lnSpc>
            </a:pPr>
            <a:r>
              <a:rPr lang="en-US" dirty="0"/>
              <a:t>Consumer Confidence Report mandated by law – provides water quality testing results on an annual basis</a:t>
            </a:r>
          </a:p>
          <a:p>
            <a:pPr>
              <a:lnSpc>
                <a:spcPct val="150000"/>
              </a:lnSpc>
            </a:pPr>
            <a:r>
              <a:rPr lang="en-US" dirty="0"/>
              <a:t>Accurate billing is essential for public confidence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1C2E00A-FE8D-47E2-903C-BF2405BC82AC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007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FCB05-F5D9-7D49-9E1A-7F9FDDD2D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77504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HYDRANTS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87AB4-E128-725C-D905-53E6A919CF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8B70C13-309E-45A9-9786-8288874D3249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79D62-4D29-3D32-A0DE-A131233D8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9816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7981"/>
            <a:ext cx="7886700" cy="456959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Used to Fight fires, flush pipelines, and provide water to equipment</a:t>
            </a:r>
          </a:p>
          <a:p>
            <a:pPr>
              <a:lnSpc>
                <a:spcPct val="150000"/>
              </a:lnSpc>
            </a:pPr>
            <a:r>
              <a:rPr lang="en-US" dirty="0"/>
              <a:t>Four Main Parts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Inlet connection to public water supply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Main valve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Barrel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Head</a:t>
            </a:r>
          </a:p>
          <a:p>
            <a:pPr>
              <a:lnSpc>
                <a:spcPct val="150000"/>
              </a:lnSpc>
            </a:pPr>
            <a:r>
              <a:rPr lang="en-US" dirty="0"/>
              <a:t>Wet and Dry Barrel hydrants</a:t>
            </a:r>
          </a:p>
          <a:p>
            <a:pPr>
              <a:lnSpc>
                <a:spcPct val="150000"/>
              </a:lnSpc>
            </a:pPr>
            <a:r>
              <a:rPr lang="en-US" dirty="0"/>
              <a:t>Nozzles usually 2.5 or 4.5 inches in diameter, larger nozzle points to street</a:t>
            </a:r>
          </a:p>
          <a:p>
            <a:pPr>
              <a:lnSpc>
                <a:spcPct val="150000"/>
              </a:lnSpc>
            </a:pPr>
            <a:r>
              <a:rPr lang="en-US" dirty="0"/>
              <a:t>Typical spacing 500 feet (Detroit uses 300 feet)</a:t>
            </a:r>
          </a:p>
          <a:p>
            <a:pPr>
              <a:lnSpc>
                <a:spcPct val="150000"/>
              </a:lnSpc>
            </a:pPr>
            <a:r>
              <a:rPr lang="en-US" dirty="0"/>
              <a:t>Inspect twice per year – Spring and Fall – ensure no water in Fall in cold climate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1C2E00A-FE8D-47E2-903C-BF2405BC82AC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3809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Hydrants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1C2E00A-FE8D-47E2-903C-BF2405BC82AC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5433" y="1293649"/>
            <a:ext cx="5253134" cy="522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080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Hydrants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1C2E00A-FE8D-47E2-903C-BF2405BC82AC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2792" y="1298928"/>
            <a:ext cx="6818415" cy="511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55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ELGE Formula Sheet 3/6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1C2E00A-FE8D-47E2-903C-BF2405BC82AC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" y="1843865"/>
            <a:ext cx="684847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625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Hydrant Inspections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7981"/>
            <a:ext cx="7886700" cy="45695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Inspect for leakage</a:t>
            </a:r>
          </a:p>
          <a:p>
            <a:pPr>
              <a:lnSpc>
                <a:spcPct val="150000"/>
              </a:lnSpc>
            </a:pPr>
            <a:r>
              <a:rPr lang="en-US" dirty="0"/>
              <a:t>Open hydrant fully check for ease of operation</a:t>
            </a:r>
          </a:p>
          <a:p>
            <a:pPr>
              <a:lnSpc>
                <a:spcPct val="150000"/>
              </a:lnSpc>
            </a:pPr>
            <a:r>
              <a:rPr lang="en-US" dirty="0"/>
              <a:t>Flush the hydrant</a:t>
            </a:r>
          </a:p>
          <a:p>
            <a:pPr>
              <a:lnSpc>
                <a:spcPct val="150000"/>
              </a:lnSpc>
            </a:pPr>
            <a:r>
              <a:rPr lang="en-US" dirty="0"/>
              <a:t>Check for thread damage</a:t>
            </a:r>
          </a:p>
          <a:p>
            <a:pPr>
              <a:lnSpc>
                <a:spcPct val="150000"/>
              </a:lnSpc>
            </a:pPr>
            <a:r>
              <a:rPr lang="en-US" dirty="0"/>
              <a:t>Replace all caps</a:t>
            </a:r>
          </a:p>
          <a:p>
            <a:pPr>
              <a:lnSpc>
                <a:spcPct val="150000"/>
              </a:lnSpc>
            </a:pPr>
            <a:r>
              <a:rPr lang="en-US" dirty="0"/>
              <a:t>Check for exterior obstructions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1C2E00A-FE8D-47E2-903C-BF2405BC82AC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1069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Hydrant Inspections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7981"/>
            <a:ext cx="7886700" cy="45695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Check dry barrel hydrants for proper drainage</a:t>
            </a:r>
          </a:p>
          <a:p>
            <a:pPr>
              <a:lnSpc>
                <a:spcPct val="150000"/>
              </a:lnSpc>
            </a:pPr>
            <a:r>
              <a:rPr lang="en-US" dirty="0"/>
              <a:t>Be sure the auxiliary valve in fully open position</a:t>
            </a:r>
          </a:p>
          <a:p>
            <a:pPr>
              <a:lnSpc>
                <a:spcPct val="150000"/>
              </a:lnSpc>
            </a:pPr>
            <a:r>
              <a:rPr lang="en-US" dirty="0"/>
              <a:t>If inoperable, tag it out of service</a:t>
            </a:r>
          </a:p>
          <a:p>
            <a:pPr>
              <a:lnSpc>
                <a:spcPct val="150000"/>
              </a:lnSpc>
            </a:pPr>
            <a:r>
              <a:rPr lang="en-US" dirty="0"/>
              <a:t>Maintain a good record of the inspection and any necessary repairs</a:t>
            </a:r>
          </a:p>
          <a:p>
            <a:pPr>
              <a:lnSpc>
                <a:spcPct val="150000"/>
              </a:lnSpc>
            </a:pPr>
            <a:r>
              <a:rPr lang="en-US" dirty="0"/>
              <a:t>Pump out before winter to prevent freezing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1C2E00A-FE8D-47E2-903C-BF2405BC82AC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9700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C8F8B-A1DF-4CD6-B69C-2C818E1FA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5874787" cy="1325563"/>
          </a:xfrm>
        </p:spPr>
        <p:txBody>
          <a:bodyPr/>
          <a:lstStyle/>
          <a:p>
            <a:r>
              <a:rPr lang="en-US" dirty="0"/>
              <a:t>Classifications and Markings of Municipal Fire Hydrants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43244-4B73-4AFF-AAAA-470FC3178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730" y="5447112"/>
            <a:ext cx="6776746" cy="581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50" i="1" dirty="0">
                <a:effectLst/>
                <a:ea typeface="Times New Roman" panose="02020603050405020304" pitchFamily="18" charset="0"/>
              </a:rPr>
              <a:t>Based</a:t>
            </a:r>
            <a:r>
              <a:rPr lang="en-US" sz="1050" i="1" spc="6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05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on information</a:t>
            </a:r>
            <a:r>
              <a:rPr lang="en-US" sz="1050" i="1" spc="1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given</a:t>
            </a:r>
            <a:r>
              <a:rPr lang="en-US" sz="1050" i="1" spc="-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1050" i="1" spc="3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NFPA</a:t>
            </a:r>
            <a:r>
              <a:rPr lang="en-US" sz="1050" i="1" spc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291.</a:t>
            </a:r>
            <a:r>
              <a:rPr lang="en-US" sz="1050" i="1" spc="-16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Recommended</a:t>
            </a:r>
            <a:r>
              <a:rPr lang="en-US" sz="1050" i="1" spc="24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r>
              <a:rPr lang="en-US" sz="1050" i="1" spc="4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1050" i="1" spc="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1050" i="1" spc="10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Flow</a:t>
            </a:r>
            <a:r>
              <a:rPr lang="en-US" sz="1050" i="1" spc="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Testing</a:t>
            </a:r>
            <a:r>
              <a:rPr lang="en-US" sz="1050" i="1" spc="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050" i="1" spc="-5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Marking</a:t>
            </a:r>
            <a:r>
              <a:rPr lang="en-US" sz="1050" i="1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1050" i="1" spc="-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Hydrants,</a:t>
            </a:r>
            <a:r>
              <a:rPr lang="en-US" sz="1050" i="1" spc="-19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2007.</a:t>
            </a:r>
            <a:endParaRPr lang="en-US" sz="1050" i="1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82F5F-E0F4-40AD-B2F5-E6246C48175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267904-FE1B-4ED4-9235-7EA99624670A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A8284B-A312-4B4C-B6CE-D0B787B20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42</a:t>
            </a:fld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80291E7-D0C0-46A6-A4F1-7DD41BE9F1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062255"/>
              </p:ext>
            </p:extLst>
          </p:nvPr>
        </p:nvGraphicFramePr>
        <p:xfrm>
          <a:off x="787271" y="1880952"/>
          <a:ext cx="7773665" cy="356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4733">
                  <a:extLst>
                    <a:ext uri="{9D8B030D-6E8A-4147-A177-3AD203B41FA5}">
                      <a16:colId xmlns:a16="http://schemas.microsoft.com/office/drawing/2014/main" val="109566263"/>
                    </a:ext>
                  </a:extLst>
                </a:gridCol>
                <a:gridCol w="1554733">
                  <a:extLst>
                    <a:ext uri="{9D8B030D-6E8A-4147-A177-3AD203B41FA5}">
                      <a16:colId xmlns:a16="http://schemas.microsoft.com/office/drawing/2014/main" val="546240754"/>
                    </a:ext>
                  </a:extLst>
                </a:gridCol>
                <a:gridCol w="1554733">
                  <a:extLst>
                    <a:ext uri="{9D8B030D-6E8A-4147-A177-3AD203B41FA5}">
                      <a16:colId xmlns:a16="http://schemas.microsoft.com/office/drawing/2014/main" val="4119868719"/>
                    </a:ext>
                  </a:extLst>
                </a:gridCol>
                <a:gridCol w="1554733">
                  <a:extLst>
                    <a:ext uri="{9D8B030D-6E8A-4147-A177-3AD203B41FA5}">
                      <a16:colId xmlns:a16="http://schemas.microsoft.com/office/drawing/2014/main" val="235009837"/>
                    </a:ext>
                  </a:extLst>
                </a:gridCol>
                <a:gridCol w="1554733">
                  <a:extLst>
                    <a:ext uri="{9D8B030D-6E8A-4147-A177-3AD203B41FA5}">
                      <a16:colId xmlns:a16="http://schemas.microsoft.com/office/drawing/2014/main" val="3255058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Classification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Fire Flow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Barrel Color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Top Nozzle Cap Colors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Pressure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3482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Class 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1,500 </a:t>
                      </a:r>
                      <a:r>
                        <a:rPr lang="en-US" sz="1400" dirty="0" err="1"/>
                        <a:t>gpm</a:t>
                      </a:r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(5680 L/min)</a:t>
                      </a:r>
                    </a:p>
                    <a:p>
                      <a:pPr algn="ctr"/>
                      <a:r>
                        <a:rPr lang="en-US" sz="1400" dirty="0"/>
                        <a:t>Or greater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Chrome 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Light Blue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 psi </a:t>
                      </a:r>
                    </a:p>
                    <a:p>
                      <a:pPr algn="ctr"/>
                      <a:r>
                        <a:rPr lang="en-US" sz="1400" dirty="0"/>
                        <a:t>(140 kPa)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198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Class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1,000 – 1,499 </a:t>
                      </a:r>
                      <a:r>
                        <a:rPr lang="en-US" sz="1400" dirty="0" err="1"/>
                        <a:t>gpm</a:t>
                      </a:r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(3785 - 5675 L/min)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Chrome 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Green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 psi </a:t>
                      </a:r>
                    </a:p>
                    <a:p>
                      <a:pPr algn="ctr"/>
                      <a:r>
                        <a:rPr lang="en-US" sz="1400" dirty="0"/>
                        <a:t>(140 kPa)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634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Class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500 - 999 </a:t>
                      </a:r>
                      <a:r>
                        <a:rPr lang="en-US" sz="1400" dirty="0" err="1"/>
                        <a:t>gpm</a:t>
                      </a:r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(1900 - 3780 L/min)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Chrome 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Orange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20 psi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(140 kPa)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934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Class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500 </a:t>
                      </a:r>
                      <a:r>
                        <a:rPr lang="en-US" sz="1400" dirty="0" err="1"/>
                        <a:t>gpm</a:t>
                      </a:r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(1900 L/min)</a:t>
                      </a:r>
                    </a:p>
                    <a:p>
                      <a:pPr algn="ctr"/>
                      <a:r>
                        <a:rPr lang="en-US" sz="1400" dirty="0"/>
                        <a:t>Or 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Chrome 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Red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20 psi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(140 kPa)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812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06925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FCB05-F5D9-7D49-9E1A-7F9FDDD2D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77504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HYDRAULICS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87AB4-E128-725C-D905-53E6A919CF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8B70C13-309E-45A9-9786-8288874D3249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79D62-4D29-3D32-A0DE-A131233D8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2823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DB62E-0A82-4027-8970-A93C390CD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Rules to Live By</a:t>
            </a:r>
            <a:br>
              <a:rPr lang="en-US" sz="3200" dirty="0">
                <a:cs typeface="Arial"/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499A7-8C7F-42F8-9548-C9870E56D7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D22D02E-CDFB-433A-878E-FA9090200B78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CBD028-F970-43B7-A3BB-FCACB671B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8" name="object 26">
            <a:extLst>
              <a:ext uri="{FF2B5EF4-FFF2-40B4-BE49-F238E27FC236}">
                <a16:creationId xmlns:a16="http://schemas.microsoft.com/office/drawing/2014/main" id="{C4B78EC3-41DA-544B-279E-B51914D6AA81}"/>
              </a:ext>
            </a:extLst>
          </p:cNvPr>
          <p:cNvSpPr txBox="1"/>
          <p:nvPr/>
        </p:nvSpPr>
        <p:spPr>
          <a:xfrm>
            <a:off x="460179" y="1751038"/>
            <a:ext cx="7781114" cy="34701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680" marR="5080" indent="-34290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149860" algn="l"/>
              </a:tabLst>
            </a:pPr>
            <a:r>
              <a:rPr sz="2200" dirty="0"/>
              <a:t>Water always takes the path of least resistance. </a:t>
            </a:r>
            <a:endParaRPr lang="en-US" sz="2200" dirty="0"/>
          </a:p>
          <a:p>
            <a:pPr marL="360680" marR="5080" indent="-34290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149860" algn="l"/>
              </a:tabLst>
            </a:pPr>
            <a:r>
              <a:rPr sz="2200" dirty="0"/>
              <a:t>Water always goes from high energy to low energy.</a:t>
            </a:r>
          </a:p>
          <a:p>
            <a:pPr marL="354965" marR="287020" indent="-342900">
              <a:lnSpc>
                <a:spcPct val="150000"/>
              </a:lnSpc>
              <a:spcBef>
                <a:spcPts val="135"/>
              </a:spcBef>
              <a:buFont typeface="Arial" panose="020B0604020202020204" pitchFamily="34" charset="0"/>
              <a:buChar char="•"/>
            </a:pPr>
            <a:r>
              <a:rPr sz="2200" dirty="0"/>
              <a:t>Water has a principle known as the no-slip rule </a:t>
            </a:r>
            <a:endParaRPr lang="en-US" sz="2200" dirty="0"/>
          </a:p>
          <a:p>
            <a:pPr marL="354965" marR="287020" indent="-342900">
              <a:lnSpc>
                <a:spcPct val="150000"/>
              </a:lnSpc>
              <a:spcBef>
                <a:spcPts val="135"/>
              </a:spcBef>
              <a:buFont typeface="Arial" panose="020B0604020202020204" pitchFamily="34" charset="0"/>
              <a:buChar char="•"/>
            </a:pPr>
            <a:r>
              <a:rPr sz="2200" dirty="0"/>
              <a:t>Water is incompressible</a:t>
            </a:r>
            <a:endParaRPr lang="en-US" sz="2200" dirty="0"/>
          </a:p>
          <a:p>
            <a:pPr marL="354965" marR="287020" indent="-342900">
              <a:lnSpc>
                <a:spcPct val="150000"/>
              </a:lnSpc>
              <a:spcBef>
                <a:spcPts val="135"/>
              </a:spcBef>
              <a:buFont typeface="Arial" panose="020B0604020202020204" pitchFamily="34" charset="0"/>
              <a:buChar char="•"/>
            </a:pPr>
            <a:r>
              <a:rPr sz="2200" dirty="0"/>
              <a:t>Water is the universal solvent</a:t>
            </a:r>
            <a:endParaRPr lang="en-US" sz="2200" dirty="0"/>
          </a:p>
          <a:p>
            <a:pPr marL="17780">
              <a:lnSpc>
                <a:spcPct val="100000"/>
              </a:lnSpc>
              <a:spcBef>
                <a:spcPts val="414"/>
              </a:spcBef>
              <a:buClr>
                <a:srgbClr val="B8BCB3"/>
              </a:buClr>
              <a:tabLst>
                <a:tab pos="149860" algn="l"/>
              </a:tabLst>
            </a:pPr>
            <a:endParaRPr sz="2400" dirty="0">
              <a:latin typeface="+mj-lt"/>
              <a:cs typeface="Arial"/>
            </a:endParaRPr>
          </a:p>
          <a:p>
            <a:pPr marL="147955">
              <a:lnSpc>
                <a:spcPct val="100000"/>
              </a:lnSpc>
              <a:spcBef>
                <a:spcPts val="575"/>
              </a:spcBef>
            </a:pPr>
            <a:r>
              <a:rPr sz="2400" b="1" dirty="0">
                <a:latin typeface="+mj-lt"/>
                <a:cs typeface="Arial"/>
              </a:rPr>
              <a:t>Q</a:t>
            </a:r>
            <a:r>
              <a:rPr lang="en-US" sz="2400" b="1" dirty="0">
                <a:latin typeface="+mj-lt"/>
                <a:cs typeface="Arial"/>
              </a:rPr>
              <a:t> </a:t>
            </a:r>
            <a:r>
              <a:rPr sz="2400" b="1" dirty="0">
                <a:latin typeface="+mj-lt"/>
                <a:cs typeface="Arial"/>
              </a:rPr>
              <a:t>=</a:t>
            </a:r>
            <a:r>
              <a:rPr lang="en-US" sz="2400" b="1" dirty="0">
                <a:latin typeface="+mj-lt"/>
                <a:cs typeface="Arial"/>
              </a:rPr>
              <a:t> </a:t>
            </a:r>
            <a:r>
              <a:rPr sz="2400" b="1" dirty="0">
                <a:latin typeface="+mj-lt"/>
                <a:cs typeface="Arial"/>
              </a:rPr>
              <a:t>Q;</a:t>
            </a:r>
            <a:r>
              <a:rPr sz="2400" b="1" spc="150" dirty="0">
                <a:latin typeface="+mj-lt"/>
                <a:cs typeface="Arial"/>
              </a:rPr>
              <a:t> </a:t>
            </a:r>
            <a:r>
              <a:rPr sz="2400" b="1" dirty="0">
                <a:latin typeface="+mj-lt"/>
                <a:cs typeface="Arial"/>
              </a:rPr>
              <a:t>Where</a:t>
            </a:r>
            <a:r>
              <a:rPr sz="2400" b="1" spc="180" dirty="0">
                <a:latin typeface="+mj-lt"/>
                <a:cs typeface="Arial"/>
              </a:rPr>
              <a:t> </a:t>
            </a:r>
            <a:r>
              <a:rPr sz="2400" b="1" dirty="0">
                <a:latin typeface="+mj-lt"/>
                <a:cs typeface="Arial"/>
              </a:rPr>
              <a:t>Q</a:t>
            </a:r>
            <a:r>
              <a:rPr lang="en-US" sz="2400" b="1" dirty="0">
                <a:latin typeface="+mj-lt"/>
                <a:cs typeface="Arial"/>
              </a:rPr>
              <a:t> </a:t>
            </a:r>
            <a:r>
              <a:rPr sz="2400" b="1" dirty="0">
                <a:latin typeface="+mj-lt"/>
                <a:cs typeface="Arial"/>
              </a:rPr>
              <a:t>=</a:t>
            </a:r>
            <a:r>
              <a:rPr lang="en-US" sz="2400" b="1" dirty="0">
                <a:latin typeface="+mj-lt"/>
                <a:cs typeface="Arial"/>
              </a:rPr>
              <a:t> </a:t>
            </a:r>
            <a:r>
              <a:rPr sz="2400" b="1" dirty="0">
                <a:latin typeface="+mj-lt"/>
                <a:cs typeface="Arial"/>
              </a:rPr>
              <a:t>Flow</a:t>
            </a:r>
            <a:r>
              <a:rPr sz="2400" b="1" spc="235" dirty="0">
                <a:latin typeface="+mj-lt"/>
                <a:cs typeface="Arial"/>
              </a:rPr>
              <a:t> </a:t>
            </a:r>
            <a:r>
              <a:rPr sz="2400" b="1" dirty="0">
                <a:latin typeface="+mj-lt"/>
                <a:cs typeface="Arial"/>
              </a:rPr>
              <a:t>(gallons per</a:t>
            </a:r>
            <a:r>
              <a:rPr sz="2400" b="1" spc="145" dirty="0">
                <a:latin typeface="+mj-lt"/>
                <a:cs typeface="Arial"/>
              </a:rPr>
              <a:t> </a:t>
            </a:r>
            <a:r>
              <a:rPr sz="2400" b="1" spc="45" dirty="0">
                <a:latin typeface="+mj-lt"/>
                <a:cs typeface="Arial"/>
              </a:rPr>
              <a:t>minute)</a:t>
            </a:r>
            <a:endParaRPr sz="2400" b="1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00114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Hydraulics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7981"/>
            <a:ext cx="7886700" cy="456959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1 psi for every 2.31 feet of water column</a:t>
            </a:r>
          </a:p>
          <a:p>
            <a:pPr>
              <a:lnSpc>
                <a:spcPct val="150000"/>
              </a:lnSpc>
            </a:pPr>
            <a:r>
              <a:rPr lang="en-US" dirty="0"/>
              <a:t>0.433 psi for every foot of water column</a:t>
            </a:r>
          </a:p>
          <a:p>
            <a:pPr>
              <a:lnSpc>
                <a:spcPct val="150000"/>
              </a:lnSpc>
            </a:pPr>
            <a:r>
              <a:rPr lang="en-US" dirty="0"/>
              <a:t>One gallon weights 8.34 </a:t>
            </a:r>
            <a:r>
              <a:rPr lang="en-US" dirty="0" err="1"/>
              <a:t>lbs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One cubic foot of water weighs 62.4 </a:t>
            </a:r>
            <a:r>
              <a:rPr lang="en-US" dirty="0" err="1"/>
              <a:t>lbs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C Factor – higher number means smoother pipe inside</a:t>
            </a:r>
          </a:p>
          <a:p>
            <a:pPr>
              <a:lnSpc>
                <a:spcPct val="150000"/>
              </a:lnSpc>
            </a:pPr>
            <a:r>
              <a:rPr lang="en-US" dirty="0"/>
              <a:t>Water hammer – sudden change of direction</a:t>
            </a:r>
          </a:p>
          <a:p>
            <a:pPr>
              <a:lnSpc>
                <a:spcPct val="150000"/>
              </a:lnSpc>
            </a:pPr>
            <a:r>
              <a:rPr lang="en-US" dirty="0"/>
              <a:t>Fire flow is larger than customer demand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1C2E00A-FE8D-47E2-903C-BF2405BC82AC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4938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Hydraulics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7981"/>
            <a:ext cx="7886700" cy="456959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Summer is typically max demand season</a:t>
            </a:r>
          </a:p>
          <a:p>
            <a:pPr>
              <a:lnSpc>
                <a:spcPct val="150000"/>
              </a:lnSpc>
            </a:pPr>
            <a:r>
              <a:rPr lang="en-US" dirty="0"/>
              <a:t>ISO – Insurance Services Office determines fire protection rating for a water system</a:t>
            </a:r>
          </a:p>
          <a:p>
            <a:pPr>
              <a:lnSpc>
                <a:spcPct val="150000"/>
              </a:lnSpc>
            </a:pPr>
            <a:r>
              <a:rPr lang="en-US" dirty="0"/>
              <a:t>50 to 75 psi ideal pressure range for distribution system</a:t>
            </a:r>
          </a:p>
          <a:p>
            <a:pPr>
              <a:lnSpc>
                <a:spcPct val="150000"/>
              </a:lnSpc>
            </a:pPr>
            <a:r>
              <a:rPr lang="en-US" dirty="0"/>
              <a:t>Ideal water velocity around 5 feet per second</a:t>
            </a:r>
          </a:p>
          <a:p>
            <a:pPr>
              <a:lnSpc>
                <a:spcPct val="150000"/>
              </a:lnSpc>
            </a:pPr>
            <a:r>
              <a:rPr lang="en-US" dirty="0"/>
              <a:t>Head loss due to friction on formula sheet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1C2E00A-FE8D-47E2-903C-BF2405BC82AC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4037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Hydraulics - Water Hammer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1C2E00A-FE8D-47E2-903C-BF2405BC82AC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5860" y="1469165"/>
            <a:ext cx="5739967" cy="472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193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Hydraulic Grade 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1C2E00A-FE8D-47E2-903C-BF2405BC82AC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207" y="1349005"/>
            <a:ext cx="6749585" cy="506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720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Hydraulic Grade 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1C2E00A-FE8D-47E2-903C-BF2405BC82AC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27" y="1314431"/>
            <a:ext cx="6668831" cy="502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28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ELGE Formula Sheet 4/6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1C2E00A-FE8D-47E2-903C-BF2405BC82AC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37" y="1528179"/>
            <a:ext cx="686752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073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Hydraulic Grade Line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2594" y="1598613"/>
            <a:ext cx="6058812" cy="45688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1C2E00A-FE8D-47E2-903C-BF2405BC82AC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8966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FCB05-F5D9-7D49-9E1A-7F9FDDD2D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77504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INSTRUMENTATION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87AB4-E128-725C-D905-53E6A919CF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8B70C13-309E-45A9-9786-8288874D3249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79D62-4D29-3D32-A0DE-A131233D8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101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85A7DE-0EBB-4D0B-B0B7-25BEE439E243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SCADA – Supervisory Control and Data Acquisition</a:t>
            </a:r>
          </a:p>
          <a:p>
            <a:r>
              <a:rPr lang="en-US" dirty="0"/>
              <a:t>Primary instruments measure flow, pressure, level, and temperature</a:t>
            </a:r>
          </a:p>
          <a:p>
            <a:r>
              <a:rPr lang="en-US" dirty="0"/>
              <a:t>Secondary instruments respond to and display the information from Primary instruments</a:t>
            </a:r>
          </a:p>
          <a:p>
            <a:r>
              <a:rPr lang="en-US" dirty="0"/>
              <a:t>Control systems either manually or automatically operate equipment like pumps and valves</a:t>
            </a:r>
          </a:p>
        </p:txBody>
      </p:sp>
    </p:spTree>
    <p:extLst>
      <p:ext uri="{BB962C8B-B14F-4D97-AF65-F5344CB8AC3E}">
        <p14:creationId xmlns:p14="http://schemas.microsoft.com/office/powerpoint/2010/main" val="9248755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FCB05-F5D9-7D49-9E1A-7F9FDDD2D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77504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MANAGEMENT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87AB4-E128-725C-D905-53E6A919CF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8B70C13-309E-45A9-9786-8288874D3249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79D62-4D29-3D32-A0DE-A131233D8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0091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85A7DE-0EBB-4D0B-B0B7-25BEE439E243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Accountability</a:t>
            </a:r>
          </a:p>
          <a:p>
            <a:r>
              <a:rPr lang="en-US" dirty="0"/>
              <a:t>Authority</a:t>
            </a:r>
          </a:p>
          <a:p>
            <a:r>
              <a:rPr lang="en-US" dirty="0"/>
              <a:t>Bond</a:t>
            </a:r>
          </a:p>
          <a:p>
            <a:r>
              <a:rPr lang="en-US" dirty="0"/>
              <a:t>Coverage Ratio</a:t>
            </a:r>
          </a:p>
          <a:p>
            <a:r>
              <a:rPr lang="en-US" dirty="0"/>
              <a:t>Debt Service</a:t>
            </a:r>
          </a:p>
          <a:p>
            <a:r>
              <a:rPr lang="en-US" dirty="0"/>
              <a:t>Delegation</a:t>
            </a:r>
          </a:p>
          <a:p>
            <a:r>
              <a:rPr lang="en-US" dirty="0"/>
              <a:t>Human Machine Interface</a:t>
            </a:r>
          </a:p>
          <a:p>
            <a:r>
              <a:rPr lang="en-US" dirty="0"/>
              <a:t>MSDS</a:t>
            </a:r>
          </a:p>
          <a:p>
            <a:r>
              <a:rPr lang="en-US" dirty="0"/>
              <a:t>Operating Ratio</a:t>
            </a:r>
          </a:p>
          <a:p>
            <a:r>
              <a:rPr lang="en-US" dirty="0"/>
              <a:t>SCADA</a:t>
            </a:r>
          </a:p>
          <a:p>
            <a:r>
              <a:rPr lang="en-US" dirty="0"/>
              <a:t>OUCH Principle</a:t>
            </a:r>
          </a:p>
        </p:txBody>
      </p:sp>
    </p:spTree>
    <p:extLst>
      <p:ext uri="{BB962C8B-B14F-4D97-AF65-F5344CB8AC3E}">
        <p14:creationId xmlns:p14="http://schemas.microsoft.com/office/powerpoint/2010/main" val="35377025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Reporting, Standards and</a:t>
            </a:r>
            <a:br>
              <a:rPr lang="en-US" dirty="0"/>
            </a:br>
            <a:r>
              <a:rPr lang="en-US" dirty="0"/>
              <a:t>Metrics – Non Revenue Water 2019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5572" y="1877221"/>
            <a:ext cx="5678652" cy="435133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C5D39CF-F354-4D4C-B32D-A18C910D9446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5192" y="1950097"/>
            <a:ext cx="22008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Non revenue water 30.7/90.9 = 33.8% per Black and Veatch Units of Service Phase 2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BV estimates 90 gallons per connection per day @ 311,000 connections for Detroit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DWSD goal 20%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432041" y="3667149"/>
            <a:ext cx="1231640" cy="25006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231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FCB05-F5D9-7D49-9E1A-7F9FDDD2D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77504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WATER METERS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87AB4-E128-725C-D905-53E6A919CF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8B70C13-309E-45A9-9786-8288874D3249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79D62-4D29-3D32-A0DE-A131233D8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1374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Meters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85A7DE-0EBB-4D0B-B0B7-25BEE439E243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Types of Water Meters</a:t>
            </a:r>
          </a:p>
          <a:p>
            <a:pPr lvl="1"/>
            <a:r>
              <a:rPr lang="en-US" dirty="0"/>
              <a:t>Positive Displacement – most common</a:t>
            </a:r>
          </a:p>
          <a:p>
            <a:pPr lvl="2"/>
            <a:r>
              <a:rPr lang="en-US" dirty="0" err="1"/>
              <a:t>Nutating</a:t>
            </a:r>
            <a:r>
              <a:rPr lang="en-US" dirty="0"/>
              <a:t> Disc</a:t>
            </a:r>
          </a:p>
          <a:p>
            <a:pPr lvl="2"/>
            <a:r>
              <a:rPr lang="en-US" dirty="0"/>
              <a:t>Piston</a:t>
            </a:r>
          </a:p>
          <a:p>
            <a:pPr lvl="1"/>
            <a:r>
              <a:rPr lang="en-US" dirty="0"/>
              <a:t>Current/Velocity/Mechanical – larger sizes above 3 inch</a:t>
            </a:r>
          </a:p>
          <a:p>
            <a:pPr lvl="1"/>
            <a:r>
              <a:rPr lang="en-US" dirty="0"/>
              <a:t>Detector Check – fire lines – doesn’t measure, just informs</a:t>
            </a:r>
          </a:p>
          <a:p>
            <a:pPr lvl="1"/>
            <a:r>
              <a:rPr lang="en-US" dirty="0"/>
              <a:t>Proportional </a:t>
            </a:r>
          </a:p>
          <a:p>
            <a:pPr lvl="1"/>
            <a:r>
              <a:rPr lang="en-US" dirty="0" err="1"/>
              <a:t>Venturi</a:t>
            </a:r>
            <a:endParaRPr lang="en-US" dirty="0"/>
          </a:p>
          <a:p>
            <a:pPr lvl="1"/>
            <a:r>
              <a:rPr lang="en-US" dirty="0"/>
              <a:t>Orifice</a:t>
            </a:r>
          </a:p>
          <a:p>
            <a:pPr lvl="1"/>
            <a:r>
              <a:rPr lang="en-US" dirty="0" err="1"/>
              <a:t>Pitometer</a:t>
            </a:r>
            <a:endParaRPr lang="en-US" dirty="0"/>
          </a:p>
          <a:p>
            <a:pPr lvl="1"/>
            <a:r>
              <a:rPr lang="en-US" dirty="0"/>
              <a:t>Magnetic</a:t>
            </a:r>
          </a:p>
          <a:p>
            <a:pPr lvl="1"/>
            <a:r>
              <a:rPr lang="en-US" dirty="0"/>
              <a:t>Sonic</a:t>
            </a:r>
          </a:p>
        </p:txBody>
      </p:sp>
    </p:spTree>
    <p:extLst>
      <p:ext uri="{BB962C8B-B14F-4D97-AF65-F5344CB8AC3E}">
        <p14:creationId xmlns:p14="http://schemas.microsoft.com/office/powerpoint/2010/main" val="38212778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Meters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85A7DE-0EBB-4D0B-B0B7-25BEE439E243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Meter life typically 10 years</a:t>
            </a:r>
          </a:p>
          <a:p>
            <a:r>
              <a:rPr lang="en-US" dirty="0"/>
              <a:t>Accurate metering important for revenue and ensuring accurate billing</a:t>
            </a:r>
          </a:p>
          <a:p>
            <a:r>
              <a:rPr lang="en-US" dirty="0"/>
              <a:t>Select the meter that accurately measures customer demand profile</a:t>
            </a:r>
          </a:p>
          <a:p>
            <a:r>
              <a:rPr lang="en-US" dirty="0"/>
              <a:t>Malfunctions due to calcification/hardness in water, tampering, or freezing</a:t>
            </a:r>
          </a:p>
          <a:p>
            <a:r>
              <a:rPr lang="en-US" dirty="0"/>
              <a:t>Y strainer can prevent debris from fouling meter</a:t>
            </a:r>
          </a:p>
          <a:p>
            <a:r>
              <a:rPr lang="en-US" dirty="0"/>
              <a:t>AMR – automated meter reading</a:t>
            </a:r>
          </a:p>
          <a:p>
            <a:r>
              <a:rPr lang="en-US" dirty="0"/>
              <a:t>AMI – advanced metering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4675370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Meters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85A7DE-0EBB-4D0B-B0B7-25BEE439E243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Types of Water Meters</a:t>
            </a:r>
          </a:p>
          <a:p>
            <a:pPr lvl="1"/>
            <a:r>
              <a:rPr lang="en-US" dirty="0"/>
              <a:t>Positive Displacement – most common</a:t>
            </a:r>
          </a:p>
          <a:p>
            <a:pPr lvl="2"/>
            <a:r>
              <a:rPr lang="en-US" dirty="0" err="1"/>
              <a:t>Nutating</a:t>
            </a:r>
            <a:r>
              <a:rPr lang="en-US" dirty="0"/>
              <a:t> Disc</a:t>
            </a:r>
          </a:p>
          <a:p>
            <a:pPr lvl="2"/>
            <a:r>
              <a:rPr lang="en-US" dirty="0"/>
              <a:t>Piston</a:t>
            </a:r>
          </a:p>
          <a:p>
            <a:pPr lvl="1"/>
            <a:r>
              <a:rPr lang="en-US" dirty="0"/>
              <a:t>Current/Velocity/Mechanical – larger sizes above 3 inch</a:t>
            </a:r>
          </a:p>
          <a:p>
            <a:pPr lvl="1"/>
            <a:r>
              <a:rPr lang="en-US" dirty="0"/>
              <a:t>Detector Check – fire lines – doesn’t measure, just informs</a:t>
            </a:r>
          </a:p>
          <a:p>
            <a:pPr lvl="1"/>
            <a:r>
              <a:rPr lang="en-US" dirty="0"/>
              <a:t>Proportional </a:t>
            </a:r>
          </a:p>
          <a:p>
            <a:pPr lvl="1"/>
            <a:r>
              <a:rPr lang="en-US" dirty="0" err="1"/>
              <a:t>Venturi</a:t>
            </a:r>
            <a:endParaRPr lang="en-US" dirty="0"/>
          </a:p>
          <a:p>
            <a:pPr lvl="1"/>
            <a:r>
              <a:rPr lang="en-US" dirty="0"/>
              <a:t>Orifice</a:t>
            </a:r>
          </a:p>
          <a:p>
            <a:pPr lvl="1"/>
            <a:r>
              <a:rPr lang="en-US" dirty="0" err="1"/>
              <a:t>Pitometer</a:t>
            </a:r>
            <a:endParaRPr lang="en-US" dirty="0"/>
          </a:p>
          <a:p>
            <a:pPr lvl="1"/>
            <a:r>
              <a:rPr lang="en-US" dirty="0"/>
              <a:t>Magnetic</a:t>
            </a:r>
          </a:p>
          <a:p>
            <a:pPr lvl="1"/>
            <a:r>
              <a:rPr lang="en-US" dirty="0"/>
              <a:t>Sonic</a:t>
            </a:r>
          </a:p>
        </p:txBody>
      </p:sp>
    </p:spTree>
    <p:extLst>
      <p:ext uri="{BB962C8B-B14F-4D97-AF65-F5344CB8AC3E}">
        <p14:creationId xmlns:p14="http://schemas.microsoft.com/office/powerpoint/2010/main" val="3877797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ELGE Formula Sheet 5/6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1C2E00A-FE8D-47E2-903C-BF2405BC82AC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87" y="1338266"/>
            <a:ext cx="6677025" cy="507682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979714" y="1810139"/>
            <a:ext cx="6802017" cy="33683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6597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FCB05-F5D9-7D49-9E1A-7F9FDDD2D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77504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MICROBIOLOGY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87AB4-E128-725C-D905-53E6A919CF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8B70C13-309E-45A9-9786-8288874D3249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79D62-4D29-3D32-A0DE-A131233D8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0671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Microbiology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85A7DE-0EBB-4D0B-B0B7-25BEE439E243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TCR – total coliform rule</a:t>
            </a:r>
          </a:p>
          <a:p>
            <a:r>
              <a:rPr lang="en-US" dirty="0"/>
              <a:t>RTCR – revised total coliform rule</a:t>
            </a:r>
          </a:p>
          <a:p>
            <a:r>
              <a:rPr lang="en-US" dirty="0"/>
              <a:t>Coliform – presence of coliform is indication of potential pathway for more harmful Escherichia coli (</a:t>
            </a:r>
            <a:r>
              <a:rPr lang="en-US" dirty="0" err="1"/>
              <a:t>E.Coli</a:t>
            </a:r>
            <a:r>
              <a:rPr lang="en-US" dirty="0"/>
              <a:t>)</a:t>
            </a:r>
          </a:p>
          <a:p>
            <a:r>
              <a:rPr lang="en-US" dirty="0" err="1"/>
              <a:t>E.Coli</a:t>
            </a:r>
            <a:r>
              <a:rPr lang="en-US" dirty="0"/>
              <a:t> will make people very sick</a:t>
            </a:r>
          </a:p>
          <a:p>
            <a:r>
              <a:rPr lang="en-US" dirty="0"/>
              <a:t>RTCR established Maximum Contamination Level Goal (MCLG) for </a:t>
            </a:r>
            <a:r>
              <a:rPr lang="en-US" dirty="0" err="1"/>
              <a:t>E.Coli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3733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FCB05-F5D9-7D49-9E1A-7F9FDDD2D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77504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OPERATIONS AND MAINTENANCE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87AB4-E128-725C-D905-53E6A919CF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8B70C13-309E-45A9-9786-8288874D3249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79D62-4D29-3D32-A0DE-A131233D8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8821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DB62E-0A82-4027-8970-A93C390CD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Operator's Responsibilities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499A7-8C7F-42F8-9548-C9870E56D7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D22D02E-CDFB-433A-878E-FA9090200B78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CBD028-F970-43B7-A3BB-FCACB671B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20" name="object 29">
            <a:extLst>
              <a:ext uri="{FF2B5EF4-FFF2-40B4-BE49-F238E27FC236}">
                <a16:creationId xmlns:a16="http://schemas.microsoft.com/office/drawing/2014/main" id="{E9DC656C-A5C7-105A-A754-3040F7960FEA}"/>
              </a:ext>
            </a:extLst>
          </p:cNvPr>
          <p:cNvSpPr txBox="1"/>
          <p:nvPr/>
        </p:nvSpPr>
        <p:spPr>
          <a:xfrm>
            <a:off x="622283" y="2135085"/>
            <a:ext cx="3568717" cy="28391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1476" marR="19685" indent="-342900">
              <a:lnSpc>
                <a:spcPct val="1165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400" dirty="0">
                <a:cs typeface="Arial"/>
              </a:rPr>
              <a:t>Assure</a:t>
            </a:r>
            <a:r>
              <a:rPr sz="2400" spc="114" dirty="0">
                <a:cs typeface="Arial"/>
              </a:rPr>
              <a:t> </a:t>
            </a:r>
            <a:r>
              <a:rPr sz="2400" dirty="0">
                <a:cs typeface="Arial"/>
              </a:rPr>
              <a:t>Continuous</a:t>
            </a:r>
            <a:r>
              <a:rPr sz="2400" spc="150" dirty="0">
                <a:cs typeface="Arial"/>
              </a:rPr>
              <a:t> </a:t>
            </a:r>
            <a:r>
              <a:rPr sz="2400" spc="-25" dirty="0">
                <a:cs typeface="Arial"/>
              </a:rPr>
              <a:t>and </a:t>
            </a:r>
            <a:r>
              <a:rPr sz="2400" spc="-10" dirty="0">
                <a:cs typeface="Arial"/>
              </a:rPr>
              <a:t>Safe</a:t>
            </a:r>
            <a:r>
              <a:rPr sz="2400" spc="60" dirty="0">
                <a:cs typeface="Arial"/>
              </a:rPr>
              <a:t> </a:t>
            </a:r>
            <a:r>
              <a:rPr sz="2400" dirty="0">
                <a:cs typeface="Arial"/>
              </a:rPr>
              <a:t>Supply</a:t>
            </a:r>
            <a:r>
              <a:rPr sz="2400" spc="75" dirty="0">
                <a:cs typeface="Arial"/>
              </a:rPr>
              <a:t> </a:t>
            </a:r>
            <a:r>
              <a:rPr sz="2400" dirty="0">
                <a:cs typeface="Arial"/>
              </a:rPr>
              <a:t>of</a:t>
            </a:r>
            <a:r>
              <a:rPr sz="2400" spc="160" dirty="0">
                <a:cs typeface="Arial"/>
              </a:rPr>
              <a:t> </a:t>
            </a:r>
            <a:r>
              <a:rPr sz="2400" spc="-10" dirty="0">
                <a:cs typeface="Arial"/>
              </a:rPr>
              <a:t>Water</a:t>
            </a:r>
            <a:endParaRPr sz="2400" dirty="0">
              <a:cs typeface="Arial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sz="2400" dirty="0">
              <a:cs typeface="Arial"/>
            </a:endParaRPr>
          </a:p>
          <a:p>
            <a:pPr marL="369570" indent="-342900">
              <a:lnSpc>
                <a:spcPct val="100000"/>
              </a:lnSpc>
              <a:spcBef>
                <a:spcPts val="919"/>
              </a:spcBef>
              <a:buFont typeface="Arial" panose="020B0604020202020204" pitchFamily="34" charset="0"/>
              <a:buChar char="•"/>
            </a:pPr>
            <a:r>
              <a:rPr sz="2400" spc="65" dirty="0">
                <a:cs typeface="Arial"/>
              </a:rPr>
              <a:t>Maintain</a:t>
            </a:r>
            <a:r>
              <a:rPr sz="2400" spc="-25" dirty="0">
                <a:cs typeface="Arial"/>
              </a:rPr>
              <a:t> </a:t>
            </a:r>
            <a:r>
              <a:rPr sz="2400" dirty="0">
                <a:cs typeface="Arial"/>
              </a:rPr>
              <a:t>System</a:t>
            </a:r>
            <a:r>
              <a:rPr sz="2400" spc="90" dirty="0">
                <a:cs typeface="Arial"/>
              </a:rPr>
              <a:t> </a:t>
            </a:r>
            <a:r>
              <a:rPr sz="2400" spc="-50" dirty="0">
                <a:cs typeface="Times New Roman"/>
              </a:rPr>
              <a:t>&amp;</a:t>
            </a:r>
            <a:r>
              <a:rPr lang="en-US" sz="2400" spc="-50" dirty="0">
                <a:cs typeface="Times New Roman"/>
              </a:rPr>
              <a:t> </a:t>
            </a:r>
            <a:r>
              <a:rPr sz="2400" dirty="0">
                <a:cs typeface="Arial"/>
              </a:rPr>
              <a:t>Protect</a:t>
            </a:r>
            <a:r>
              <a:rPr sz="2400" spc="215" dirty="0">
                <a:cs typeface="Arial"/>
              </a:rPr>
              <a:t> </a:t>
            </a:r>
            <a:r>
              <a:rPr sz="2400" dirty="0">
                <a:cs typeface="Arial"/>
              </a:rPr>
              <a:t>the</a:t>
            </a:r>
            <a:r>
              <a:rPr sz="2400" spc="315" dirty="0">
                <a:cs typeface="Arial"/>
              </a:rPr>
              <a:t> </a:t>
            </a:r>
            <a:r>
              <a:rPr sz="2400" spc="-10" dirty="0">
                <a:cs typeface="Arial"/>
              </a:rPr>
              <a:t>Investment</a:t>
            </a:r>
            <a:endParaRPr sz="2400" dirty="0"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25"/>
              </a:spcBef>
              <a:buFont typeface="Arial" panose="020B0604020202020204" pitchFamily="34" charset="0"/>
              <a:buChar char="•"/>
            </a:pPr>
            <a:endParaRPr sz="2400" dirty="0"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sz="2400" dirty="0">
                <a:cs typeface="Arial"/>
              </a:rPr>
              <a:t>Understand</a:t>
            </a:r>
            <a:r>
              <a:rPr sz="2400" spc="190" dirty="0">
                <a:cs typeface="Arial"/>
              </a:rPr>
              <a:t> </a:t>
            </a:r>
            <a:r>
              <a:rPr sz="2400" dirty="0">
                <a:cs typeface="Arial"/>
              </a:rPr>
              <a:t>the</a:t>
            </a:r>
            <a:r>
              <a:rPr sz="2400" spc="245" dirty="0">
                <a:cs typeface="Arial"/>
              </a:rPr>
              <a:t> </a:t>
            </a:r>
            <a:r>
              <a:rPr sz="2400" spc="-10" dirty="0">
                <a:cs typeface="Arial"/>
              </a:rPr>
              <a:t>System</a:t>
            </a:r>
            <a:endParaRPr sz="2400" dirty="0">
              <a:cs typeface="Arial"/>
            </a:endParaRPr>
          </a:p>
        </p:txBody>
      </p:sp>
      <p:pic>
        <p:nvPicPr>
          <p:cNvPr id="22" name="object 2">
            <a:extLst>
              <a:ext uri="{FF2B5EF4-FFF2-40B4-BE49-F238E27FC236}">
                <a16:creationId xmlns:a16="http://schemas.microsoft.com/office/drawing/2014/main" id="{B3111F5E-10F5-B844-9914-F3686DCB2DD3}"/>
              </a:ext>
            </a:extLst>
          </p:cNvPr>
          <p:cNvPicPr/>
          <p:nvPr/>
        </p:nvPicPr>
        <p:blipFill rotWithShape="1">
          <a:blip r:embed="rId2" cstate="print"/>
          <a:srcRect l="7413" t="46123" r="14113"/>
          <a:stretch/>
        </p:blipFill>
        <p:spPr>
          <a:xfrm>
            <a:off x="4800600" y="1981200"/>
            <a:ext cx="38862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519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4A97C-19B6-42C1-AFE6-7FDDE63DA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and Maintenance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5D202-639F-4AEE-9594-4FB36A240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Follow Manufacturer’s recommendations for mechanical equipment</a:t>
            </a:r>
          </a:p>
          <a:p>
            <a:r>
              <a:rPr lang="en-US" dirty="0"/>
              <a:t>Operators have responsibility to care for the system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56C05-5AAB-4669-8AC1-F3806CCEA1B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C7BB927-1D0E-4709-B10B-B6CC08195AA7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0B45A1-E3A8-401C-B24D-5E3C9F42FD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5183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FCB05-F5D9-7D49-9E1A-7F9FDDD2D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77504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PIPES AND JOINTS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87AB4-E128-725C-D905-53E6A919CF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8B70C13-309E-45A9-9786-8288874D3249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79D62-4D29-3D32-A0DE-A131233D8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2311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Pipes and Joints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85A7DE-0EBB-4D0B-B0B7-25BEE439E243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66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39A2A14-DFF3-49BC-9918-351810D19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336" y="1381481"/>
            <a:ext cx="4089114" cy="511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106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FCB05-F5D9-7D49-9E1A-7F9FDDD2D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77504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PUMPS AND MOTORS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87AB4-E128-725C-D905-53E6A919CF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8B70C13-309E-45A9-9786-8288874D3249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79D62-4D29-3D32-A0DE-A131233D8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94961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Pumps and Motors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85A7DE-0EBB-4D0B-B0B7-25BEE439E243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Two main types of pumps in water distribution</a:t>
            </a:r>
          </a:p>
          <a:p>
            <a:pPr lvl="2"/>
            <a:r>
              <a:rPr lang="en-US" dirty="0"/>
              <a:t>Velocity – Centrifugal and Vertical Turbine</a:t>
            </a:r>
          </a:p>
          <a:p>
            <a:pPr lvl="2"/>
            <a:r>
              <a:rPr lang="en-US" dirty="0"/>
              <a:t>Positive Displacement – chemical feed application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61162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Pumps and Motors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85A7DE-0EBB-4D0B-B0B7-25BEE439E243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69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8946" y="1365396"/>
            <a:ext cx="5487633" cy="504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78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ELGE Formula Sheet 6/6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1C2E00A-FE8D-47E2-903C-BF2405BC82AC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12" y="2195512"/>
            <a:ext cx="6581775" cy="246697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979714" y="1810139"/>
            <a:ext cx="6802017" cy="33683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39217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Pumps and Motors – Centrifugal Cutaway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85A7DE-0EBB-4D0B-B0B7-25BEE439E243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70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0869" y="1485060"/>
            <a:ext cx="6902262" cy="485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883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Pumps and Motors – Radial vs Axial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85A7DE-0EBB-4D0B-B0B7-25BEE439E243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71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5439" y="1760311"/>
            <a:ext cx="618208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0319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Centrifugal Pump – Troubleshooting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85A7DE-0EBB-4D0B-B0B7-25BEE439E243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72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5173" y="1248377"/>
            <a:ext cx="4693653" cy="516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8007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FCB05-F5D9-7D49-9E1A-7F9FDDD2D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77504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RECORD KEEPING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87AB4-E128-725C-D905-53E6A919CF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8B70C13-309E-45A9-9786-8288874D3249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79D62-4D29-3D32-A0DE-A131233D8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5526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 Keeping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85A7DE-0EBB-4D0B-B0B7-25BEE439E243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74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067468"/>
              </p:ext>
            </p:extLst>
          </p:nvPr>
        </p:nvGraphicFramePr>
        <p:xfrm>
          <a:off x="942391" y="2369977"/>
          <a:ext cx="7249886" cy="3244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4943">
                  <a:extLst>
                    <a:ext uri="{9D8B030D-6E8A-4147-A177-3AD203B41FA5}">
                      <a16:colId xmlns:a16="http://schemas.microsoft.com/office/drawing/2014/main" val="4016966175"/>
                    </a:ext>
                  </a:extLst>
                </a:gridCol>
                <a:gridCol w="3624943">
                  <a:extLst>
                    <a:ext uri="{9D8B030D-6E8A-4147-A177-3AD203B41FA5}">
                      <a16:colId xmlns:a16="http://schemas.microsoft.com/office/drawing/2014/main" val="916883090"/>
                    </a:ext>
                  </a:extLst>
                </a:gridCol>
              </a:tblGrid>
              <a:tr h="482383">
                <a:tc>
                  <a:txBody>
                    <a:bodyPr/>
                    <a:lstStyle/>
                    <a:p>
                      <a:r>
                        <a:rPr lang="en-US" dirty="0"/>
                        <a:t>Type of Record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 Period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791233"/>
                  </a:ext>
                </a:extLst>
              </a:tr>
              <a:tr h="482383">
                <a:tc>
                  <a:txBody>
                    <a:bodyPr/>
                    <a:lstStyle/>
                    <a:p>
                      <a:r>
                        <a:rPr lang="en-US" dirty="0"/>
                        <a:t>Bacteriological or turbidity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531801"/>
                  </a:ext>
                </a:extLst>
              </a:tr>
              <a:tr h="482383">
                <a:tc>
                  <a:txBody>
                    <a:bodyPr/>
                    <a:lstStyle/>
                    <a:p>
                      <a:r>
                        <a:rPr lang="en-US" dirty="0"/>
                        <a:t>Chemical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116917"/>
                  </a:ext>
                </a:extLst>
              </a:tr>
              <a:tr h="832607">
                <a:tc>
                  <a:txBody>
                    <a:bodyPr/>
                    <a:lstStyle/>
                    <a:p>
                      <a:r>
                        <a:rPr lang="en-US" dirty="0"/>
                        <a:t>Actions taken to correct violations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144501"/>
                  </a:ext>
                </a:extLst>
              </a:tr>
              <a:tr h="482383">
                <a:tc>
                  <a:txBody>
                    <a:bodyPr/>
                    <a:lstStyle/>
                    <a:p>
                      <a:r>
                        <a:rPr lang="en-US" dirty="0"/>
                        <a:t>Sanitary survey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799747"/>
                  </a:ext>
                </a:extLst>
              </a:tr>
              <a:tr h="482383">
                <a:tc>
                  <a:txBody>
                    <a:bodyPr/>
                    <a:lstStyle/>
                    <a:p>
                      <a:r>
                        <a:rPr lang="en-US" dirty="0"/>
                        <a:t>Exemptions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years following expiration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563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96175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FCB05-F5D9-7D49-9E1A-7F9FDDD2D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77504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SAFETY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87AB4-E128-725C-D905-53E6A919CF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8B70C13-309E-45A9-9786-8288874D3249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79D62-4D29-3D32-A0DE-A131233D8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76293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7981"/>
            <a:ext cx="7886700" cy="45695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OSHA – Occupational Health and Safety Administration</a:t>
            </a:r>
          </a:p>
          <a:p>
            <a:pPr>
              <a:lnSpc>
                <a:spcPct val="150000"/>
              </a:lnSpc>
            </a:pPr>
            <a:r>
              <a:rPr lang="en-US" dirty="0"/>
              <a:t>MSDS – Material Safety Data Sheet</a:t>
            </a:r>
          </a:p>
          <a:p>
            <a:pPr>
              <a:lnSpc>
                <a:spcPct val="150000"/>
              </a:lnSpc>
            </a:pPr>
            <a:r>
              <a:rPr lang="en-US" dirty="0"/>
              <a:t>Add acid to water, do not add water to acid</a:t>
            </a:r>
          </a:p>
          <a:p>
            <a:pPr>
              <a:lnSpc>
                <a:spcPct val="150000"/>
              </a:lnSpc>
            </a:pPr>
            <a:r>
              <a:rPr lang="en-US" dirty="0"/>
              <a:t>The only person who should remove lockout/</a:t>
            </a:r>
            <a:r>
              <a:rPr lang="en-US" dirty="0" err="1"/>
              <a:t>tagout</a:t>
            </a:r>
            <a:r>
              <a:rPr lang="en-US" dirty="0"/>
              <a:t> is the person who locked it out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1C2E00A-FE8D-47E2-903C-BF2405BC82AC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10879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– Trenching/Shoring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7981"/>
            <a:ext cx="7886700" cy="456959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Competent Person – one who knows rules and regulations on trenching and shoring, and who is authorized to take immediate correction action</a:t>
            </a:r>
          </a:p>
          <a:p>
            <a:pPr>
              <a:lnSpc>
                <a:spcPct val="150000"/>
              </a:lnSpc>
            </a:pPr>
            <a:r>
              <a:rPr lang="en-US" dirty="0"/>
              <a:t>Ladder must stick up 3 feet above ground level</a:t>
            </a:r>
          </a:p>
          <a:p>
            <a:pPr>
              <a:lnSpc>
                <a:spcPct val="150000"/>
              </a:lnSpc>
            </a:pPr>
            <a:r>
              <a:rPr lang="en-US" dirty="0"/>
              <a:t>Spoil must be at least 2 feet back from edge of hole</a:t>
            </a:r>
          </a:p>
          <a:p>
            <a:pPr>
              <a:lnSpc>
                <a:spcPct val="150000"/>
              </a:lnSpc>
            </a:pPr>
            <a:r>
              <a:rPr lang="en-US" dirty="0"/>
              <a:t>Shoring spaced per TABULATED DATA - </a:t>
            </a:r>
          </a:p>
          <a:p>
            <a:pPr>
              <a:lnSpc>
                <a:spcPct val="150000"/>
              </a:lnSpc>
            </a:pPr>
            <a:r>
              <a:rPr lang="en-US" dirty="0"/>
              <a:t>Ladder required every 25 feet and clearly visible at all times to those in trench</a:t>
            </a:r>
          </a:p>
          <a:p>
            <a:pPr>
              <a:lnSpc>
                <a:spcPct val="150000"/>
              </a:lnSpc>
            </a:pPr>
            <a:r>
              <a:rPr lang="en-US" dirty="0"/>
              <a:t>Shoring required for any excavation over 5 feet, or 4 feet if there’s water in the excavation</a:t>
            </a:r>
          </a:p>
          <a:p>
            <a:pPr>
              <a:lnSpc>
                <a:spcPct val="150000"/>
              </a:lnSpc>
            </a:pPr>
            <a:r>
              <a:rPr lang="en-US" dirty="0"/>
              <a:t>Excavations can be “laid back”, but you have to know the soil type to do so A, B, or C</a:t>
            </a:r>
          </a:p>
          <a:p>
            <a:pPr>
              <a:lnSpc>
                <a:spcPct val="150000"/>
              </a:lnSpc>
            </a:pPr>
            <a:r>
              <a:rPr lang="en-US" dirty="0"/>
              <a:t>Any protective system for excavation over 20 feet must be designed by Engineer</a:t>
            </a:r>
          </a:p>
          <a:p>
            <a:pPr>
              <a:lnSpc>
                <a:spcPct val="150000"/>
              </a:lnSpc>
            </a:pPr>
            <a:r>
              <a:rPr lang="en-US" dirty="0"/>
              <a:t>Competent Person monitors before anyone gets in excavation each day, and as conditions change during the work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1C2E00A-FE8D-47E2-903C-BF2405BC82AC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28625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– Confined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7981"/>
            <a:ext cx="7886700" cy="45695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Min oxygen level is 19.5% - do not enter</a:t>
            </a:r>
          </a:p>
          <a:p>
            <a:pPr>
              <a:lnSpc>
                <a:spcPct val="150000"/>
              </a:lnSpc>
            </a:pPr>
            <a:r>
              <a:rPr lang="en-US" dirty="0"/>
              <a:t>Hydrogen Sulfide – rotten eggs – can be lethal</a:t>
            </a:r>
          </a:p>
          <a:p>
            <a:pPr>
              <a:lnSpc>
                <a:spcPct val="150000"/>
              </a:lnSpc>
            </a:pPr>
            <a:r>
              <a:rPr lang="en-US" dirty="0"/>
              <a:t>Chlorine – 30 ppm irritating, 40 to 60 ppm dangerous, 1000 ppm lethal in few breaths</a:t>
            </a:r>
          </a:p>
          <a:p>
            <a:pPr>
              <a:lnSpc>
                <a:spcPct val="150000"/>
              </a:lnSpc>
            </a:pPr>
            <a:r>
              <a:rPr lang="en-US" dirty="0"/>
              <a:t>LEL – lower explosive limit &gt; 10% do not enter</a:t>
            </a:r>
          </a:p>
          <a:p>
            <a:pPr>
              <a:lnSpc>
                <a:spcPct val="150000"/>
              </a:lnSpc>
            </a:pPr>
            <a:r>
              <a:rPr lang="en-US" dirty="0"/>
              <a:t>UEL – upper explosive limit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1C2E00A-FE8D-47E2-903C-BF2405BC82AC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48738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Explosive Limit and Upper Explosive Limit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79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17" y="1389055"/>
            <a:ext cx="7136421" cy="453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33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ELGE Study Guide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1C2E00A-FE8D-47E2-903C-BF2405BC82AC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746" y="1390261"/>
            <a:ext cx="6733106" cy="479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8541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– Trenching/Shoring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1C2E00A-FE8D-47E2-903C-BF2405BC82AC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80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6649" y="1308099"/>
            <a:ext cx="4450702" cy="51069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4325" y="2407298"/>
            <a:ext cx="2032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Competent Person must ensure the water in the hole is controlled</a:t>
            </a:r>
          </a:p>
        </p:txBody>
      </p:sp>
    </p:spTree>
    <p:extLst>
      <p:ext uri="{BB962C8B-B14F-4D97-AF65-F5344CB8AC3E}">
        <p14:creationId xmlns:p14="http://schemas.microsoft.com/office/powerpoint/2010/main" val="104633093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– Trenching/Shoring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1C2E00A-FE8D-47E2-903C-BF2405BC82AC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Hazardous Atmosphere includes:</a:t>
            </a:r>
          </a:p>
          <a:p>
            <a:pPr lvl="1"/>
            <a:r>
              <a:rPr lang="en-US" dirty="0"/>
              <a:t>Explosive</a:t>
            </a:r>
          </a:p>
          <a:p>
            <a:pPr lvl="1"/>
            <a:r>
              <a:rPr lang="en-US" dirty="0"/>
              <a:t>Flammable</a:t>
            </a:r>
          </a:p>
          <a:p>
            <a:pPr lvl="1"/>
            <a:r>
              <a:rPr lang="en-US" dirty="0"/>
              <a:t>Poisonous</a:t>
            </a:r>
          </a:p>
          <a:p>
            <a:pPr lvl="1"/>
            <a:r>
              <a:rPr lang="en-US" dirty="0"/>
              <a:t>Corrosive</a:t>
            </a:r>
          </a:p>
          <a:p>
            <a:pPr lvl="1"/>
            <a:r>
              <a:rPr lang="en-US" dirty="0"/>
              <a:t>Irritating</a:t>
            </a:r>
          </a:p>
          <a:p>
            <a:pPr lvl="1"/>
            <a:r>
              <a:rPr lang="en-US" dirty="0"/>
              <a:t>Oxygen deficient</a:t>
            </a:r>
          </a:p>
          <a:p>
            <a:pPr lvl="1"/>
            <a:r>
              <a:rPr lang="en-US" dirty="0"/>
              <a:t>Toxic</a:t>
            </a:r>
          </a:p>
          <a:p>
            <a:pPr lvl="1"/>
            <a:r>
              <a:rPr lang="en-US" dirty="0"/>
              <a:t>Otherwise harmful</a:t>
            </a:r>
          </a:p>
        </p:txBody>
      </p:sp>
    </p:spTree>
    <p:extLst>
      <p:ext uri="{BB962C8B-B14F-4D97-AF65-F5344CB8AC3E}">
        <p14:creationId xmlns:p14="http://schemas.microsoft.com/office/powerpoint/2010/main" val="222148739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006DA-1096-43AD-A83D-75F16E38C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Confined 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E5AE-6C77-4D54-B3B0-8CA2D9216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7045"/>
            <a:ext cx="7526305" cy="3243112"/>
          </a:xfrm>
        </p:spPr>
        <p:txBody>
          <a:bodyPr>
            <a:normAutofit fontScale="25000" lnSpcReduction="20000"/>
          </a:bodyPr>
          <a:lstStyle/>
          <a:p>
            <a:pPr marL="0" marR="0" indent="0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dirty="0">
                <a:effectLst/>
                <a:ea typeface="Times New Roman" panose="02020603050405020304" pitchFamily="18" charset="0"/>
              </a:rPr>
              <a:t>A</a:t>
            </a:r>
            <a:r>
              <a:rPr lang="en-US" sz="5600" spc="-6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confined</a:t>
            </a:r>
            <a:r>
              <a:rPr lang="en-US" sz="5600" spc="4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space</a:t>
            </a:r>
            <a:r>
              <a:rPr lang="en-US" sz="5600" spc="4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is</a:t>
            </a:r>
            <a:r>
              <a:rPr lang="en-US" sz="5600" spc="-3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large</a:t>
            </a:r>
            <a:r>
              <a:rPr lang="en-US" sz="5600" spc="-1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enough</a:t>
            </a:r>
            <a:r>
              <a:rPr lang="en-US" sz="5600" spc="3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for</a:t>
            </a:r>
            <a:r>
              <a:rPr lang="en-US" sz="5600" spc="-4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workers</a:t>
            </a:r>
            <a:r>
              <a:rPr lang="en-US" sz="5600" spc="-1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to</a:t>
            </a:r>
            <a:r>
              <a:rPr lang="en-US" sz="5600" spc="9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enter</a:t>
            </a:r>
            <a:r>
              <a:rPr lang="en-US" sz="5600" spc="2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and</a:t>
            </a:r>
            <a:r>
              <a:rPr lang="en-US" sz="5600" spc="11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perform</a:t>
            </a:r>
          </a:p>
          <a:p>
            <a:pPr marL="1270" marR="0" indent="0">
              <a:lnSpc>
                <a:spcPts val="155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5600" dirty="0">
                <a:effectLst/>
                <a:ea typeface="Times New Roman" panose="02020603050405020304" pitchFamily="18" charset="0"/>
              </a:rPr>
              <a:t>certain</a:t>
            </a:r>
            <a:r>
              <a:rPr lang="en-US" sz="5600" spc="-3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jobs,</a:t>
            </a:r>
            <a:r>
              <a:rPr lang="en-US" sz="5600" spc="6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has</a:t>
            </a:r>
            <a:r>
              <a:rPr lang="en-US" sz="5600" spc="-5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limited</a:t>
            </a:r>
            <a:r>
              <a:rPr lang="en-US" sz="5600" spc="6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or restricted</a:t>
            </a:r>
            <a:r>
              <a:rPr lang="en-US" sz="5600" spc="12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means</a:t>
            </a:r>
            <a:r>
              <a:rPr lang="en-US" sz="5600" spc="-4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for</a:t>
            </a:r>
            <a:r>
              <a:rPr lang="en-US" sz="5600" spc="-6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entry</a:t>
            </a:r>
            <a:r>
              <a:rPr lang="en-US" sz="5600" spc="-1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or</a:t>
            </a:r>
            <a:r>
              <a:rPr lang="en-US" sz="5600" spc="-2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exit,</a:t>
            </a:r>
            <a:r>
              <a:rPr lang="en-US" sz="5600" spc="-2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and</a:t>
            </a:r>
            <a:r>
              <a:rPr lang="en-US" sz="5600" spc="3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is</a:t>
            </a:r>
            <a:r>
              <a:rPr lang="en-US" sz="5600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not</a:t>
            </a:r>
            <a:r>
              <a:rPr lang="en-US" sz="5600" spc="-28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designed</a:t>
            </a:r>
            <a:r>
              <a:rPr lang="en-US" sz="5600" spc="6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for</a:t>
            </a:r>
            <a:r>
              <a:rPr lang="en-US" sz="5600" spc="2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continuous</a:t>
            </a:r>
            <a:r>
              <a:rPr lang="en-US" sz="5600" spc="7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occupancy.</a:t>
            </a:r>
          </a:p>
          <a:p>
            <a:pPr marL="1270" marR="0" indent="0">
              <a:lnSpc>
                <a:spcPts val="1550"/>
              </a:lnSpc>
              <a:spcBef>
                <a:spcPts val="35"/>
              </a:spcBef>
              <a:spcAft>
                <a:spcPts val="0"/>
              </a:spcAft>
              <a:buNone/>
            </a:pPr>
            <a:endParaRPr lang="en-US" sz="5600" dirty="0">
              <a:effectLst/>
              <a:ea typeface="Times New Roman" panose="02020603050405020304" pitchFamily="18" charset="0"/>
            </a:endParaRPr>
          </a:p>
          <a:p>
            <a:pPr marL="0" marR="0" indent="0">
              <a:lnSpc>
                <a:spcPts val="12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 dirty="0">
                <a:effectLst/>
                <a:ea typeface="Times New Roman" panose="02020603050405020304" pitchFamily="18" charset="0"/>
              </a:rPr>
              <a:t>Permit-required</a:t>
            </a:r>
            <a:r>
              <a:rPr lang="en-US" sz="5600" b="1" spc="4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b="1" dirty="0">
                <a:effectLst/>
                <a:ea typeface="Times New Roman" panose="02020603050405020304" pitchFamily="18" charset="0"/>
              </a:rPr>
              <a:t>confined</a:t>
            </a:r>
            <a:r>
              <a:rPr lang="en-US" sz="5600" b="1" spc="4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b="1" dirty="0">
                <a:effectLst/>
                <a:ea typeface="Times New Roman" panose="02020603050405020304" pitchFamily="18" charset="0"/>
              </a:rPr>
              <a:t>space</a:t>
            </a:r>
            <a:r>
              <a:rPr lang="en-US" sz="5600" b="1" spc="2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b="1" dirty="0">
                <a:effectLst/>
                <a:ea typeface="Times New Roman" panose="02020603050405020304" pitchFamily="18" charset="0"/>
              </a:rPr>
              <a:t>(permit</a:t>
            </a:r>
            <a:r>
              <a:rPr lang="en-US" sz="5600" b="1" spc="-2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b="1" dirty="0">
                <a:effectLst/>
                <a:ea typeface="Times New Roman" panose="02020603050405020304" pitchFamily="18" charset="0"/>
              </a:rPr>
              <a:t>space)</a:t>
            </a:r>
            <a:r>
              <a:rPr lang="en-US" sz="5600" b="1" spc="1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b="1" dirty="0">
                <a:effectLst/>
                <a:ea typeface="Times New Roman" panose="02020603050405020304" pitchFamily="18" charset="0"/>
              </a:rPr>
              <a:t>has</a:t>
            </a:r>
            <a:r>
              <a:rPr lang="en-US" sz="5600" b="1" spc="-3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b="1" dirty="0">
                <a:effectLst/>
                <a:ea typeface="Times New Roman" panose="02020603050405020304" pitchFamily="18" charset="0"/>
              </a:rPr>
              <a:t>one</a:t>
            </a:r>
            <a:r>
              <a:rPr lang="en-US" sz="5600" b="1" spc="9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b="1" dirty="0">
                <a:effectLst/>
                <a:ea typeface="Times New Roman" panose="02020603050405020304" pitchFamily="18" charset="0"/>
              </a:rPr>
              <a:t>or</a:t>
            </a:r>
            <a:r>
              <a:rPr lang="en-US" sz="5600" b="1" spc="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b="1" dirty="0">
                <a:effectLst/>
                <a:ea typeface="Times New Roman" panose="02020603050405020304" pitchFamily="18" charset="0"/>
              </a:rPr>
              <a:t>more</a:t>
            </a:r>
            <a:r>
              <a:rPr lang="en-US" sz="5600" b="1" spc="-2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b="1" dirty="0">
                <a:effectLst/>
                <a:ea typeface="Times New Roman" panose="02020603050405020304" pitchFamily="18" charset="0"/>
              </a:rPr>
              <a:t>of the following</a:t>
            </a:r>
            <a:r>
              <a:rPr lang="en-US" sz="5600" b="1" spc="23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b="1" dirty="0">
                <a:effectLst/>
                <a:ea typeface="Times New Roman" panose="02020603050405020304" pitchFamily="18" charset="0"/>
              </a:rPr>
              <a:t>characteristics:</a:t>
            </a:r>
          </a:p>
          <a:p>
            <a:pPr>
              <a:lnSpc>
                <a:spcPct val="120000"/>
              </a:lnSpc>
              <a:spcBef>
                <a:spcPts val="220"/>
              </a:spcBef>
            </a:pPr>
            <a:r>
              <a:rPr lang="en-US" sz="5600" dirty="0">
                <a:effectLst/>
                <a:ea typeface="Times New Roman" panose="02020603050405020304" pitchFamily="18" charset="0"/>
              </a:rPr>
              <a:t>Contains or has a potential to contain a hazardous atmosphere;</a:t>
            </a:r>
            <a:r>
              <a:rPr lang="en-US" sz="5600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Contains</a:t>
            </a:r>
            <a:r>
              <a:rPr lang="en-US" sz="5600" spc="3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a</a:t>
            </a:r>
            <a:r>
              <a:rPr lang="en-US" sz="5600" spc="10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material that</a:t>
            </a:r>
            <a:r>
              <a:rPr lang="en-US" sz="5600" spc="4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has</a:t>
            </a:r>
            <a:r>
              <a:rPr lang="en-US" sz="5600" spc="-1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the</a:t>
            </a:r>
            <a:r>
              <a:rPr lang="en-US" sz="5600" spc="14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potential</a:t>
            </a:r>
            <a:r>
              <a:rPr lang="en-US" sz="5600" spc="1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for</a:t>
            </a:r>
            <a:r>
              <a:rPr lang="en-US" sz="5600" spc="-4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engulfing</a:t>
            </a:r>
            <a:r>
              <a:rPr lang="en-US" sz="5600" spc="9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an</a:t>
            </a:r>
            <a:r>
              <a:rPr lang="en-US" sz="5600" spc="-1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entrant;</a:t>
            </a:r>
          </a:p>
          <a:p>
            <a:pPr>
              <a:lnSpc>
                <a:spcPct val="120000"/>
              </a:lnSpc>
              <a:spcBef>
                <a:spcPts val="220"/>
              </a:spcBef>
            </a:pPr>
            <a:r>
              <a:rPr lang="en-US" sz="5600" dirty="0">
                <a:effectLst/>
                <a:ea typeface="Times New Roman" panose="02020603050405020304" pitchFamily="18" charset="0"/>
              </a:rPr>
              <a:t>Has an internal configuration such that an entrant could be trapped or asphyxiated by</a:t>
            </a:r>
            <a:r>
              <a:rPr lang="en-US" sz="5600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inwardly converging walls or</a:t>
            </a:r>
            <a:r>
              <a:rPr lang="en-US" sz="5600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by a floor which slopes downward and tapers to a smaller</a:t>
            </a:r>
            <a:r>
              <a:rPr lang="en-US" sz="5600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cross-section;</a:t>
            </a:r>
            <a:r>
              <a:rPr lang="en-US" sz="5600" spc="-2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or</a:t>
            </a:r>
          </a:p>
          <a:p>
            <a:pPr>
              <a:lnSpc>
                <a:spcPct val="120000"/>
              </a:lnSpc>
              <a:spcBef>
                <a:spcPts val="220"/>
              </a:spcBef>
            </a:pPr>
            <a:r>
              <a:rPr lang="en-US" sz="5600" dirty="0">
                <a:effectLst/>
                <a:ea typeface="Times New Roman" panose="02020603050405020304" pitchFamily="18" charset="0"/>
              </a:rPr>
              <a:t>Contains</a:t>
            </a:r>
            <a:r>
              <a:rPr lang="en-US" sz="5600" spc="1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any</a:t>
            </a:r>
            <a:r>
              <a:rPr lang="en-US" sz="5600" spc="-3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other</a:t>
            </a:r>
            <a:r>
              <a:rPr lang="en-US" sz="5600" spc="8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recognized</a:t>
            </a:r>
            <a:r>
              <a:rPr lang="en-US" sz="5600" spc="6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serious</a:t>
            </a:r>
            <a:r>
              <a:rPr lang="en-US" sz="5600" spc="-1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safety</a:t>
            </a:r>
            <a:r>
              <a:rPr lang="en-US" sz="5600" spc="2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or</a:t>
            </a:r>
            <a:r>
              <a:rPr lang="en-US" sz="5600" spc="4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health</a:t>
            </a:r>
            <a:r>
              <a:rPr lang="en-US" sz="5600" spc="11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hazard.</a:t>
            </a:r>
          </a:p>
          <a:p>
            <a:pPr marL="0" marR="0" indent="0">
              <a:spcBef>
                <a:spcPts val="220"/>
              </a:spcBef>
              <a:spcAft>
                <a:spcPts val="0"/>
              </a:spcAft>
              <a:buNone/>
            </a:pPr>
            <a:endParaRPr lang="en-US" sz="5600" dirty="0">
              <a:effectLst/>
              <a:ea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 dirty="0">
                <a:effectLst/>
                <a:ea typeface="Times New Roman" panose="02020603050405020304" pitchFamily="18" charset="0"/>
              </a:rPr>
              <a:t>Confined</a:t>
            </a:r>
            <a:r>
              <a:rPr lang="en-US" sz="5600" b="1" spc="3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b="1" dirty="0">
                <a:effectLst/>
                <a:ea typeface="Times New Roman" panose="02020603050405020304" pitchFamily="18" charset="0"/>
              </a:rPr>
              <a:t>space</a:t>
            </a:r>
            <a:r>
              <a:rPr lang="en-US" sz="5600" b="1" spc="-3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b="1" dirty="0">
                <a:effectLst/>
                <a:ea typeface="Times New Roman" panose="02020603050405020304" pitchFamily="18" charset="0"/>
              </a:rPr>
              <a:t>examples</a:t>
            </a:r>
            <a:r>
              <a:rPr lang="en-US" sz="5600" b="1" spc="-4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b="1" dirty="0">
                <a:effectLst/>
                <a:ea typeface="Times New Roman" panose="02020603050405020304" pitchFamily="18" charset="0"/>
              </a:rPr>
              <a:t>are:</a:t>
            </a:r>
          </a:p>
          <a:p>
            <a:pPr marL="45339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dirty="0">
                <a:effectLst/>
                <a:ea typeface="Times New Roman" panose="02020603050405020304" pitchFamily="18" charset="0"/>
              </a:rPr>
              <a:t>Tanks,</a:t>
            </a:r>
            <a:r>
              <a:rPr lang="en-US" sz="5600" spc="13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vessels,</a:t>
            </a:r>
            <a:r>
              <a:rPr lang="en-US" sz="5600" spc="15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silos,</a:t>
            </a:r>
            <a:r>
              <a:rPr lang="en-US" sz="5600" spc="5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storage</a:t>
            </a:r>
            <a:r>
              <a:rPr lang="en-US" sz="5600" spc="19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bins,</a:t>
            </a:r>
            <a:r>
              <a:rPr lang="en-US" sz="5600" spc="19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hoppers,</a:t>
            </a:r>
            <a:r>
              <a:rPr lang="en-US" sz="5600" spc="1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vaults,</a:t>
            </a:r>
            <a:r>
              <a:rPr lang="en-US" sz="5600" spc="21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pits,</a:t>
            </a:r>
            <a:r>
              <a:rPr lang="en-US" sz="5600" spc="17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manholes,</a:t>
            </a:r>
            <a:r>
              <a:rPr lang="en-US" sz="5600" spc="16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tunnels,</a:t>
            </a:r>
            <a:r>
              <a:rPr lang="en-US" sz="5600" spc="11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equipment</a:t>
            </a:r>
            <a:r>
              <a:rPr lang="en-US" sz="5600" spc="-27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housings,</a:t>
            </a:r>
            <a:r>
              <a:rPr lang="en-US" sz="5600" spc="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ductwork,</a:t>
            </a:r>
            <a:r>
              <a:rPr lang="en-US" sz="5600" spc="9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pipelines,</a:t>
            </a:r>
            <a:r>
              <a:rPr lang="en-US" sz="5600" spc="5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5600" dirty="0">
                <a:effectLst/>
                <a:ea typeface="Times New Roman" panose="02020603050405020304" pitchFamily="18" charset="0"/>
              </a:rPr>
              <a:t>etc.</a:t>
            </a:r>
          </a:p>
          <a:p>
            <a:pPr marL="45339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effectLst/>
              <a:ea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5600" b="1" dirty="0"/>
              <a:t>Hazards associated with confined spaces: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E6C29-059A-4DE4-9AB5-1BFE941CA15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9C2A284-CB0D-4CE7-8FC3-DCB9C555BCE8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19932-790C-4B82-A81C-2C486674D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82</a:t>
            </a:fld>
            <a:endParaRPr lang="en-US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8BC08FF9-A51A-4FB0-A9A5-6B95993025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004612"/>
              </p:ext>
            </p:extLst>
          </p:nvPr>
        </p:nvGraphicFramePr>
        <p:xfrm>
          <a:off x="669471" y="4952051"/>
          <a:ext cx="7436499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5341">
                  <a:extLst>
                    <a:ext uri="{9D8B030D-6E8A-4147-A177-3AD203B41FA5}">
                      <a16:colId xmlns:a16="http://schemas.microsoft.com/office/drawing/2014/main" val="1068611476"/>
                    </a:ext>
                  </a:extLst>
                </a:gridCol>
                <a:gridCol w="3001158">
                  <a:extLst>
                    <a:ext uri="{9D8B030D-6E8A-4147-A177-3AD203B41FA5}">
                      <a16:colId xmlns:a16="http://schemas.microsoft.com/office/drawing/2014/main" val="31755752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Engulfment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Solid</a:t>
                      </a:r>
                      <a:r>
                        <a:rPr lang="en-US" sz="1400" spc="75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or</a:t>
                      </a:r>
                      <a:r>
                        <a:rPr lang="en-US" sz="1400" spc="95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liquid</a:t>
                      </a:r>
                      <a:r>
                        <a:rPr lang="en-US" sz="1400" spc="11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media</a:t>
                      </a:r>
                      <a:endParaRPr lang="en-US" sz="1400" dirty="0">
                        <a:effectLst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Can</a:t>
                      </a:r>
                      <a:r>
                        <a:rPr lang="en-US" sz="1400" spc="12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become</a:t>
                      </a:r>
                      <a:r>
                        <a:rPr lang="en-US" sz="1400" spc="25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trapped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776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Hazardous</a:t>
                      </a:r>
                      <a:r>
                        <a:rPr lang="en-US" sz="1400" spc="35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atmosphere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H2S,</a:t>
                      </a:r>
                      <a:r>
                        <a:rPr lang="en-US" sz="1400" spc="3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methane,</a:t>
                      </a:r>
                      <a:r>
                        <a:rPr lang="en-US" sz="1400" spc="7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high</a:t>
                      </a:r>
                      <a:r>
                        <a:rPr lang="en-US" sz="1400" spc="-1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or</a:t>
                      </a:r>
                      <a:r>
                        <a:rPr lang="en-US" sz="1400" spc="7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low</a:t>
                      </a:r>
                      <a:r>
                        <a:rPr lang="en-US" sz="1400" spc="5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oxygen,</a:t>
                      </a:r>
                      <a:r>
                        <a:rPr lang="en-US" sz="1400" spc="23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process</a:t>
                      </a:r>
                      <a:r>
                        <a:rPr lang="en-US" sz="1400" spc="155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chemicals.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effectLst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Process</a:t>
                      </a:r>
                      <a:r>
                        <a:rPr lang="en-US" sz="1400" spc="-5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specific</a:t>
                      </a:r>
                      <a:r>
                        <a:rPr lang="en-US" sz="1400" spc="12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issues:</a:t>
                      </a:r>
                    </a:p>
                    <a:p>
                      <a:pPr marL="457200" marR="0" lvl="1" indent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High</a:t>
                      </a:r>
                      <a:r>
                        <a:rPr lang="en-US" sz="1400" spc="5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pressure, electrical</a:t>
                      </a:r>
                      <a:r>
                        <a:rPr lang="en-US" sz="1400" spc="5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shock,</a:t>
                      </a:r>
                      <a:r>
                        <a:rPr lang="en-US" sz="1400" spc="145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mechanical</a:t>
                      </a:r>
                      <a:r>
                        <a:rPr lang="en-US" sz="1400" spc="27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motion, etc.</a:t>
                      </a:r>
                      <a:endParaRPr lang="en-US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677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432048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019BC-F69B-4E35-8AEC-2609E13FC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1AF51-9CBD-4C35-A36E-B8E207C15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marL="331470" marR="596265" indent="0">
              <a:lnSpc>
                <a:spcPct val="120000"/>
              </a:lnSpc>
              <a:spcBef>
                <a:spcPts val="990"/>
              </a:spcBef>
              <a:spcAft>
                <a:spcPts val="0"/>
              </a:spcAft>
              <a:buNone/>
            </a:pPr>
            <a:r>
              <a:rPr lang="en-US" sz="1900" dirty="0">
                <a:effectLst/>
                <a:ea typeface="Times New Roman" panose="02020603050405020304" pitchFamily="18" charset="0"/>
              </a:rPr>
              <a:t>A majority of a</a:t>
            </a:r>
            <a:r>
              <a:rPr lang="en-US" sz="1900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water distribution system components tend to</a:t>
            </a:r>
            <a:r>
              <a:rPr lang="en-US" sz="1900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be located</a:t>
            </a:r>
            <a:r>
              <a:rPr lang="en-US" sz="1900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under or near</a:t>
            </a:r>
            <a:r>
              <a:rPr lang="en-US" sz="1900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roadways</a:t>
            </a:r>
            <a:r>
              <a:rPr lang="en-US" sz="1900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and</a:t>
            </a:r>
            <a:r>
              <a:rPr lang="en-US" sz="1900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streets. As such, appropriate</a:t>
            </a:r>
            <a:r>
              <a:rPr lang="en-US" sz="1900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traffic control</a:t>
            </a:r>
            <a:r>
              <a:rPr lang="en-US" sz="1900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should</a:t>
            </a:r>
            <a:r>
              <a:rPr lang="en-US" sz="1900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be</a:t>
            </a:r>
            <a:r>
              <a:rPr lang="en-US" sz="1900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a</a:t>
            </a:r>
            <a:r>
              <a:rPr lang="en-US" sz="1900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major concern</a:t>
            </a:r>
            <a:r>
              <a:rPr lang="en-US" sz="1900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when</a:t>
            </a:r>
            <a:r>
              <a:rPr lang="en-US" sz="1900" spc="28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it</a:t>
            </a:r>
            <a:r>
              <a:rPr lang="en-US" sz="1900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comes</a:t>
            </a:r>
            <a:r>
              <a:rPr lang="en-US" sz="1900" spc="7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to</a:t>
            </a:r>
            <a:r>
              <a:rPr lang="en-US" sz="1900" spc="19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worker</a:t>
            </a:r>
            <a:r>
              <a:rPr lang="en-US" sz="1900" spc="10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safety.</a:t>
            </a:r>
            <a:r>
              <a:rPr lang="en-US" sz="1900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Traffic</a:t>
            </a:r>
            <a:r>
              <a:rPr lang="en-US" sz="1900" spc="13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control</a:t>
            </a:r>
            <a:r>
              <a:rPr lang="en-US" sz="1900" spc="19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training</a:t>
            </a:r>
            <a:r>
              <a:rPr lang="en-US" sz="1900" spc="14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can</a:t>
            </a:r>
            <a:r>
              <a:rPr lang="en-US" sz="1900" spc="19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include</a:t>
            </a:r>
            <a:r>
              <a:rPr lang="en-US" sz="1900" spc="14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appropriate</a:t>
            </a:r>
            <a:r>
              <a:rPr lang="en-US" sz="1900" spc="1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vehicle</a:t>
            </a:r>
            <a:r>
              <a:rPr lang="en-US" sz="1900" spc="25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placement</a:t>
            </a:r>
            <a:r>
              <a:rPr lang="en-US" sz="1900" spc="12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and</a:t>
            </a:r>
            <a:r>
              <a:rPr lang="en-US" sz="1900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parking, the</a:t>
            </a:r>
            <a:r>
              <a:rPr lang="en-US" sz="1900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use of emergency lighting, the</a:t>
            </a:r>
            <a:r>
              <a:rPr lang="en-US" sz="1900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use and location of work zone signage and other</a:t>
            </a:r>
            <a:r>
              <a:rPr lang="en-US" sz="1900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warning</a:t>
            </a:r>
            <a:r>
              <a:rPr lang="en-US" sz="1900" spc="7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devices,</a:t>
            </a:r>
            <a:r>
              <a:rPr lang="en-US" sz="1900" spc="-2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and</a:t>
            </a:r>
            <a:r>
              <a:rPr lang="en-US" sz="1900" spc="5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appropriate</a:t>
            </a:r>
            <a:r>
              <a:rPr lang="en-US" sz="1900" spc="-2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employee</a:t>
            </a:r>
            <a:r>
              <a:rPr lang="en-US" sz="1900" spc="1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PPE</a:t>
            </a:r>
            <a:r>
              <a:rPr lang="en-US" sz="1900" spc="-2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while</a:t>
            </a:r>
            <a:r>
              <a:rPr lang="en-US" sz="1900" spc="4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in</a:t>
            </a:r>
            <a:r>
              <a:rPr lang="en-US" sz="1900" spc="-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a</a:t>
            </a:r>
            <a:r>
              <a:rPr lang="en-US" sz="1900" spc="11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work</a:t>
            </a:r>
            <a:r>
              <a:rPr lang="en-US" sz="1900" spc="-1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zone.</a:t>
            </a:r>
          </a:p>
          <a:p>
            <a:pPr marL="333375" marR="405765" indent="0">
              <a:lnSpc>
                <a:spcPct val="120000"/>
              </a:lnSpc>
              <a:spcBef>
                <a:spcPts val="780"/>
              </a:spcBef>
              <a:spcAft>
                <a:spcPts val="0"/>
              </a:spcAft>
              <a:buNone/>
            </a:pPr>
            <a:r>
              <a:rPr lang="en-US" sz="1900" dirty="0">
                <a:effectLst/>
                <a:ea typeface="Times New Roman" panose="02020603050405020304" pitchFamily="18" charset="0"/>
              </a:rPr>
              <a:t>Some of the</a:t>
            </a:r>
            <a:r>
              <a:rPr lang="en-US" sz="1900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most important items to</a:t>
            </a:r>
            <a:r>
              <a:rPr lang="en-US" sz="1900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remember regarding traffic control is awareness of your</a:t>
            </a:r>
            <a:r>
              <a:rPr lang="en-US" sz="1900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surroundings</a:t>
            </a:r>
            <a:r>
              <a:rPr lang="en-US" sz="1900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and</a:t>
            </a:r>
            <a:r>
              <a:rPr lang="en-US" sz="1900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establishing</a:t>
            </a:r>
            <a:r>
              <a:rPr lang="en-US" sz="1900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as safe a</a:t>
            </a:r>
            <a:r>
              <a:rPr lang="en-US" sz="1900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work</a:t>
            </a:r>
            <a:r>
              <a:rPr lang="en-US" sz="1900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zone as</a:t>
            </a:r>
            <a:r>
              <a:rPr lang="en-US" sz="1900" spc="28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possible for your specific situation. A work</a:t>
            </a:r>
            <a:r>
              <a:rPr lang="en-US" sz="1900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spc="-5" dirty="0">
                <a:effectLst/>
                <a:ea typeface="Times New Roman" panose="02020603050405020304" pitchFamily="18" charset="0"/>
              </a:rPr>
              <a:t>zone on an expressway will be recognizably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different than a work zone layout in a one-way alley.</a:t>
            </a:r>
            <a:r>
              <a:rPr lang="en-US" sz="1900" spc="-29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We</a:t>
            </a:r>
            <a:r>
              <a:rPr lang="en-US" sz="1900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could</a:t>
            </a:r>
            <a:r>
              <a:rPr lang="en-US" sz="1900" spc="14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spend</a:t>
            </a:r>
            <a:r>
              <a:rPr lang="en-US" sz="1900" spc="19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an</a:t>
            </a:r>
            <a:r>
              <a:rPr lang="en-US" sz="1900" spc="9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entire</a:t>
            </a:r>
            <a:r>
              <a:rPr lang="en-US" sz="1900" spc="6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training</a:t>
            </a:r>
            <a:r>
              <a:rPr lang="en-US" sz="1900" spc="20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session</a:t>
            </a:r>
            <a:r>
              <a:rPr lang="en-US" sz="1900" spc="21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on</a:t>
            </a:r>
            <a:r>
              <a:rPr lang="en-US" sz="1900" spc="13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traffic</a:t>
            </a:r>
            <a:r>
              <a:rPr lang="en-US" sz="1900" spc="2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safety,</a:t>
            </a:r>
            <a:r>
              <a:rPr lang="en-US" sz="1900" spc="24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but</a:t>
            </a:r>
            <a:r>
              <a:rPr lang="en-US" sz="1900" spc="3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the</a:t>
            </a:r>
            <a:r>
              <a:rPr lang="en-US" sz="1900" spc="17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important</a:t>
            </a:r>
            <a:r>
              <a:rPr lang="en-US" sz="1900" spc="12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thing</a:t>
            </a:r>
            <a:r>
              <a:rPr lang="en-US" sz="1900" spc="15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to</a:t>
            </a:r>
            <a:r>
              <a:rPr lang="en-US" sz="1900" spc="26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remember</a:t>
            </a:r>
            <a:r>
              <a:rPr lang="en-US" sz="1900" spc="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is</a:t>
            </a:r>
            <a:r>
              <a:rPr lang="en-US" sz="1900" spc="-3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a</a:t>
            </a:r>
            <a:r>
              <a:rPr lang="en-US" sz="1900" spc="7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constant</a:t>
            </a:r>
            <a:r>
              <a:rPr lang="en-US" sz="1900" spc="3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awareness</a:t>
            </a:r>
            <a:r>
              <a:rPr lang="en-US" sz="1900" spc="2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of</a:t>
            </a:r>
            <a:r>
              <a:rPr lang="en-US" sz="1900" spc="6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the</a:t>
            </a:r>
            <a:r>
              <a:rPr lang="en-US" sz="1900" spc="23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ea typeface="Times New Roman" panose="02020603050405020304" pitchFamily="18" charset="0"/>
              </a:rPr>
              <a:t>surroundings.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CFA90-98C9-419D-B257-DE8E3DC36E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02CE0C-2B1A-4C87-92F1-227580B3C133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9D079-9F3B-4C05-B08F-2DD522DB6F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9634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85A5B-C64A-468E-9F8A-37041CF8C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Control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011EC9B-64C4-41F4-8D7D-283949AEE7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50" y="1948656"/>
            <a:ext cx="5143500" cy="410527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06A87-344A-43AB-99F3-14822C9B99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E65151-87BE-4FE5-BA11-FD9A7435A9CA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85E15-C770-4DE9-A04E-FFA4C4A7EB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59140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FCB05-F5D9-7D49-9E1A-7F9FDDD2D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77504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SAMPLING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87AB4-E128-725C-D905-53E6A919CF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8B70C13-309E-45A9-9786-8288874D3249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79D62-4D29-3D32-A0DE-A131233D8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57310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– Required Sample Information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85A7DE-0EBB-4D0B-B0B7-25BEE439E243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Sampling Information</a:t>
            </a:r>
          </a:p>
          <a:p>
            <a:pPr lvl="1"/>
            <a:r>
              <a:rPr lang="en-US" dirty="0"/>
              <a:t>Date, place, time of sample</a:t>
            </a:r>
          </a:p>
          <a:p>
            <a:pPr lvl="1"/>
            <a:r>
              <a:rPr lang="en-US" dirty="0"/>
              <a:t>Name of sample collector</a:t>
            </a:r>
          </a:p>
          <a:p>
            <a:pPr lvl="2"/>
            <a:r>
              <a:rPr lang="en-US" dirty="0"/>
              <a:t>Identification of sample</a:t>
            </a:r>
          </a:p>
          <a:p>
            <a:pPr lvl="2"/>
            <a:r>
              <a:rPr lang="en-US" dirty="0"/>
              <a:t>Routine or check sample</a:t>
            </a:r>
          </a:p>
          <a:p>
            <a:r>
              <a:rPr lang="en-US" dirty="0"/>
              <a:t>Analysis Information</a:t>
            </a:r>
          </a:p>
          <a:p>
            <a:pPr lvl="1"/>
            <a:r>
              <a:rPr lang="en-US" dirty="0"/>
              <a:t>Date of analysis</a:t>
            </a:r>
          </a:p>
          <a:p>
            <a:pPr lvl="1"/>
            <a:r>
              <a:rPr lang="en-US" dirty="0"/>
              <a:t>Lab conducting analysis</a:t>
            </a:r>
          </a:p>
          <a:p>
            <a:pPr lvl="1"/>
            <a:r>
              <a:rPr lang="en-US" dirty="0"/>
              <a:t>Name of person conducting analysis</a:t>
            </a:r>
          </a:p>
          <a:p>
            <a:pPr lvl="1"/>
            <a:r>
              <a:rPr lang="en-US" dirty="0"/>
              <a:t>Analytical method used</a:t>
            </a:r>
          </a:p>
          <a:p>
            <a:pPr lvl="1"/>
            <a:r>
              <a:rPr lang="en-US" dirty="0"/>
              <a:t>Analysis results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66059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– Sample Types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85A7DE-0EBB-4D0B-B0B7-25BEE439E243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Grab sample – single volume of water from single place at one time</a:t>
            </a:r>
          </a:p>
          <a:p>
            <a:r>
              <a:rPr lang="en-US" dirty="0"/>
              <a:t>Composite – series of grab samples collected from same place at different times and mixed together</a:t>
            </a:r>
          </a:p>
          <a:p>
            <a:pPr lvl="1"/>
            <a:r>
              <a:rPr lang="en-US" dirty="0"/>
              <a:t>Time composite – set time in between grabs</a:t>
            </a:r>
          </a:p>
          <a:p>
            <a:pPr lvl="1"/>
            <a:r>
              <a:rPr lang="en-US" dirty="0"/>
              <a:t>Flow proportional – each grab over time is proportional to the flow at that time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98614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– </a:t>
            </a:r>
            <a:r>
              <a:rPr lang="en-US" dirty="0" err="1"/>
              <a:t>Misc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85A7DE-0EBB-4D0B-B0B7-25BEE439E243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 location should be </a:t>
            </a:r>
            <a:r>
              <a:rPr lang="en-US" u="sng" dirty="0"/>
              <a:t>representative</a:t>
            </a:r>
            <a:r>
              <a:rPr lang="en-US" dirty="0"/>
              <a:t> of various conditions throughout the system, and entering the system</a:t>
            </a:r>
          </a:p>
          <a:p>
            <a:r>
              <a:rPr lang="en-US" dirty="0"/>
              <a:t>Samples must be “preserved”</a:t>
            </a:r>
          </a:p>
          <a:p>
            <a:r>
              <a:rPr lang="en-US" dirty="0"/>
              <a:t>Chlorine samples analyzed immediately</a:t>
            </a:r>
          </a:p>
          <a:p>
            <a:r>
              <a:rPr lang="en-US" dirty="0"/>
              <a:t>Do </a:t>
            </a:r>
            <a:r>
              <a:rPr lang="en-US" u="sng" dirty="0"/>
              <a:t>Not</a:t>
            </a:r>
            <a:r>
              <a:rPr lang="en-US" dirty="0"/>
              <a:t> Sample From</a:t>
            </a:r>
          </a:p>
          <a:p>
            <a:pPr lvl="1"/>
            <a:r>
              <a:rPr lang="en-US" dirty="0"/>
              <a:t>Any faucet located near bottom of sink</a:t>
            </a:r>
          </a:p>
          <a:p>
            <a:pPr lvl="1"/>
            <a:r>
              <a:rPr lang="en-US" dirty="0"/>
              <a:t>Any leaking faucet or with threads</a:t>
            </a:r>
          </a:p>
          <a:p>
            <a:pPr lvl="1"/>
            <a:r>
              <a:rPr lang="en-US" dirty="0"/>
              <a:t>Any faucet connected to home treatment unit</a:t>
            </a:r>
          </a:p>
          <a:p>
            <a:pPr lvl="1"/>
            <a:r>
              <a:rPr lang="en-US" dirty="0"/>
              <a:t>Any water fountain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95459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– Lead and Copper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85A7DE-0EBB-4D0B-B0B7-25BEE439E243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Michigan requires the 1</a:t>
            </a:r>
            <a:r>
              <a:rPr lang="en-US" baseline="30000" dirty="0"/>
              <a:t>st</a:t>
            </a:r>
            <a:r>
              <a:rPr lang="en-US" dirty="0"/>
              <a:t> and 5</a:t>
            </a:r>
            <a:r>
              <a:rPr lang="en-US" baseline="30000" dirty="0"/>
              <a:t>th</a:t>
            </a:r>
            <a:r>
              <a:rPr lang="en-US" dirty="0"/>
              <a:t> liter to be sampled</a:t>
            </a:r>
          </a:p>
          <a:p>
            <a:r>
              <a:rPr lang="en-US" dirty="0"/>
              <a:t>Highest Tier in system</a:t>
            </a:r>
          </a:p>
          <a:p>
            <a:r>
              <a:rPr lang="en-US" dirty="0"/>
              <a:t>Current Action Level is 15 parts per billion for Lead</a:t>
            </a:r>
          </a:p>
          <a:p>
            <a:r>
              <a:rPr lang="en-US" dirty="0"/>
              <a:t>Future Action Level in Michigan is 12 parts per billion on 1/1/2025</a:t>
            </a:r>
          </a:p>
          <a:p>
            <a:r>
              <a:rPr lang="en-US" dirty="0"/>
              <a:t>Test only kitchen faucet or bathroom faucet</a:t>
            </a:r>
          </a:p>
          <a:p>
            <a:r>
              <a:rPr lang="en-US" dirty="0"/>
              <a:t>Water must be stagnant for six hours or more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715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ELGE Study Guide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1C2E00A-FE8D-47E2-903C-BF2405BC82AC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1690689"/>
            <a:ext cx="742950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3137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FCB05-F5D9-7D49-9E1A-7F9FDDD2D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77504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SAFE DRINKING WATER ACT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87AB4-E128-725C-D905-53E6A919CF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8B70C13-309E-45A9-9786-8288874D3249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79D62-4D29-3D32-A0DE-A131233D8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70053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DB62E-0A82-4027-8970-A93C390CD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these in place?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499A7-8C7F-42F8-9548-C9870E56D7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D22D02E-CDFB-433A-878E-FA9090200B78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CBD028-F970-43B7-A3BB-FCACB671B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91</a:t>
            </a:fld>
            <a:endParaRPr lang="en-US" dirty="0"/>
          </a:p>
        </p:txBody>
      </p:sp>
      <p:sp>
        <p:nvSpPr>
          <p:cNvPr id="7" name="object 37">
            <a:extLst>
              <a:ext uri="{FF2B5EF4-FFF2-40B4-BE49-F238E27FC236}">
                <a16:creationId xmlns:a16="http://schemas.microsoft.com/office/drawing/2014/main" id="{B5F731A3-1A35-57D0-28A2-DA2DBEB2689F}"/>
              </a:ext>
            </a:extLst>
          </p:cNvPr>
          <p:cNvSpPr txBox="1"/>
          <p:nvPr/>
        </p:nvSpPr>
        <p:spPr>
          <a:xfrm>
            <a:off x="2714028" y="1893241"/>
            <a:ext cx="5803682" cy="295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cs typeface="Times New Roman"/>
              </a:rPr>
              <a:t>To</a:t>
            </a:r>
            <a:r>
              <a:rPr sz="2800" b="1" spc="175" dirty="0">
                <a:cs typeface="Times New Roman"/>
              </a:rPr>
              <a:t> </a:t>
            </a:r>
            <a:r>
              <a:rPr sz="2800" b="1" spc="70" dirty="0">
                <a:cs typeface="Times New Roman"/>
              </a:rPr>
              <a:t>protect</a:t>
            </a:r>
            <a:r>
              <a:rPr sz="2800" b="1" spc="235" dirty="0">
                <a:cs typeface="Times New Roman"/>
              </a:rPr>
              <a:t> </a:t>
            </a:r>
            <a:r>
              <a:rPr sz="2800" b="1" dirty="0">
                <a:cs typeface="Times New Roman"/>
              </a:rPr>
              <a:t>public</a:t>
            </a:r>
            <a:r>
              <a:rPr sz="2800" b="1" spc="180" dirty="0">
                <a:cs typeface="Times New Roman"/>
              </a:rPr>
              <a:t> </a:t>
            </a:r>
            <a:r>
              <a:rPr sz="2800" b="1" spc="55" dirty="0">
                <a:cs typeface="Times New Roman"/>
              </a:rPr>
              <a:t>health!</a:t>
            </a:r>
            <a:endParaRPr lang="en-US" sz="2800" b="1" spc="55" dirty="0"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400" spc="55" dirty="0"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 dirty="0">
              <a:cs typeface="Times New Roman"/>
            </a:endParaRPr>
          </a:p>
          <a:p>
            <a:pPr marL="1849755">
              <a:lnSpc>
                <a:spcPct val="100000"/>
              </a:lnSpc>
              <a:spcBef>
                <a:spcPts val="5"/>
              </a:spcBef>
            </a:pPr>
            <a:r>
              <a:rPr sz="2000" spc="-50" dirty="0">
                <a:cs typeface="Arial"/>
              </a:rPr>
              <a:t>S</a:t>
            </a:r>
            <a:r>
              <a:rPr lang="en-US" sz="2000" spc="-50" dirty="0">
                <a:cs typeface="Arial"/>
              </a:rPr>
              <a:t>D</a:t>
            </a:r>
            <a:r>
              <a:rPr sz="2000" spc="-50" dirty="0">
                <a:cs typeface="Arial"/>
              </a:rPr>
              <a:t>WA</a:t>
            </a:r>
            <a:r>
              <a:rPr sz="2000" spc="90" dirty="0">
                <a:cs typeface="Arial"/>
              </a:rPr>
              <a:t> </a:t>
            </a:r>
            <a:r>
              <a:rPr sz="2000" dirty="0">
                <a:cs typeface="Arial"/>
              </a:rPr>
              <a:t>sets</a:t>
            </a:r>
            <a:r>
              <a:rPr sz="2000" spc="50" dirty="0">
                <a:cs typeface="Arial"/>
              </a:rPr>
              <a:t> </a:t>
            </a:r>
            <a:r>
              <a:rPr sz="2000" dirty="0">
                <a:cs typeface="Arial"/>
              </a:rPr>
              <a:t>up</a:t>
            </a:r>
            <a:r>
              <a:rPr sz="2000" spc="-5" dirty="0">
                <a:cs typeface="Arial"/>
              </a:rPr>
              <a:t> </a:t>
            </a:r>
            <a:r>
              <a:rPr sz="2000" spc="55" dirty="0">
                <a:cs typeface="Arial"/>
              </a:rPr>
              <a:t>multiple</a:t>
            </a:r>
            <a:r>
              <a:rPr sz="2000" spc="40" dirty="0">
                <a:cs typeface="Arial"/>
              </a:rPr>
              <a:t> </a:t>
            </a:r>
            <a:r>
              <a:rPr sz="2000" spc="-10" dirty="0">
                <a:cs typeface="Arial"/>
              </a:rPr>
              <a:t>barriers:</a:t>
            </a:r>
            <a:endParaRPr sz="2000" dirty="0">
              <a:cs typeface="Arial"/>
            </a:endParaRPr>
          </a:p>
          <a:p>
            <a:pPr marL="2414270" indent="-457200">
              <a:lnSpc>
                <a:spcPct val="100000"/>
              </a:lnSpc>
              <a:spcBef>
                <a:spcPts val="550"/>
              </a:spcBef>
              <a:buClr>
                <a:schemeClr val="tx1"/>
              </a:buClr>
              <a:buSzPct val="87500"/>
              <a:buFont typeface="+mj-lt"/>
              <a:buAutoNum type="arabicPeriod"/>
              <a:tabLst>
                <a:tab pos="2188845" algn="l"/>
              </a:tabLst>
            </a:pPr>
            <a:r>
              <a:rPr sz="2000" dirty="0">
                <a:cs typeface="Arial"/>
              </a:rPr>
              <a:t>Source</a:t>
            </a:r>
            <a:r>
              <a:rPr sz="2000" spc="145" dirty="0">
                <a:cs typeface="Arial"/>
              </a:rPr>
              <a:t> </a:t>
            </a:r>
            <a:r>
              <a:rPr sz="2000" dirty="0">
                <a:cs typeface="Arial"/>
              </a:rPr>
              <a:t>water</a:t>
            </a:r>
            <a:r>
              <a:rPr sz="2000" spc="160" dirty="0">
                <a:cs typeface="Arial"/>
              </a:rPr>
              <a:t> </a:t>
            </a:r>
            <a:r>
              <a:rPr sz="2000" spc="-10" dirty="0">
                <a:cs typeface="Arial"/>
              </a:rPr>
              <a:t>protection</a:t>
            </a:r>
            <a:endParaRPr sz="2000" dirty="0">
              <a:cs typeface="Arial"/>
            </a:endParaRPr>
          </a:p>
          <a:p>
            <a:pPr marL="2420620" indent="-457200">
              <a:lnSpc>
                <a:spcPct val="100000"/>
              </a:lnSpc>
              <a:spcBef>
                <a:spcPts val="580"/>
              </a:spcBef>
              <a:buClr>
                <a:schemeClr val="tx1"/>
              </a:buClr>
              <a:buSzPct val="91666"/>
              <a:buFont typeface="+mj-lt"/>
              <a:buAutoNum type="arabicPeriod"/>
              <a:tabLst>
                <a:tab pos="2186305" algn="l"/>
              </a:tabLst>
            </a:pPr>
            <a:r>
              <a:rPr sz="2000" spc="-10" dirty="0">
                <a:cs typeface="Arial"/>
              </a:rPr>
              <a:t>Treatment</a:t>
            </a:r>
            <a:endParaRPr sz="2000" dirty="0">
              <a:cs typeface="Arial"/>
            </a:endParaRPr>
          </a:p>
          <a:p>
            <a:pPr marL="2417445" indent="-457200">
              <a:lnSpc>
                <a:spcPct val="100000"/>
              </a:lnSpc>
              <a:spcBef>
                <a:spcPts val="575"/>
              </a:spcBef>
              <a:buClr>
                <a:schemeClr val="tx1"/>
              </a:buClr>
              <a:buSzPct val="91666"/>
              <a:buFont typeface="+mj-lt"/>
              <a:buAutoNum type="arabicPeriod"/>
              <a:tabLst>
                <a:tab pos="2190750" algn="l"/>
              </a:tabLst>
            </a:pPr>
            <a:r>
              <a:rPr sz="2000" dirty="0">
                <a:cs typeface="Arial"/>
              </a:rPr>
              <a:t>Public</a:t>
            </a:r>
            <a:r>
              <a:rPr sz="2000" spc="120" dirty="0">
                <a:cs typeface="Arial"/>
              </a:rPr>
              <a:t> </a:t>
            </a:r>
            <a:r>
              <a:rPr sz="2000" spc="-10" dirty="0">
                <a:cs typeface="Arial"/>
              </a:rPr>
              <a:t>information</a:t>
            </a:r>
            <a:endParaRPr sz="2000" dirty="0">
              <a:cs typeface="Arial"/>
            </a:endParaRPr>
          </a:p>
          <a:p>
            <a:pPr marL="2412365" indent="-457200">
              <a:lnSpc>
                <a:spcPct val="100000"/>
              </a:lnSpc>
              <a:spcBef>
                <a:spcPts val="430"/>
              </a:spcBef>
              <a:buClr>
                <a:schemeClr val="tx1"/>
              </a:buClr>
              <a:buSzPct val="85185"/>
              <a:buFont typeface="+mj-lt"/>
              <a:buAutoNum type="arabicPeriod"/>
              <a:tabLst>
                <a:tab pos="2201545" algn="l"/>
              </a:tabLst>
            </a:pPr>
            <a:r>
              <a:rPr sz="2000" spc="-10" dirty="0">
                <a:cs typeface="Times New Roman"/>
              </a:rPr>
              <a:t>Distribution</a:t>
            </a:r>
            <a:r>
              <a:rPr sz="2000" spc="195" dirty="0">
                <a:cs typeface="Times New Roman"/>
              </a:rPr>
              <a:t> </a:t>
            </a:r>
            <a:r>
              <a:rPr sz="2000" u="heavy" dirty="0">
                <a:uFill>
                  <a:solidFill>
                    <a:srgbClr val="60645D"/>
                  </a:solidFill>
                </a:uFill>
                <a:cs typeface="Times New Roman"/>
              </a:rPr>
              <a:t>system</a:t>
            </a:r>
            <a:r>
              <a:rPr sz="2000" u="heavy" spc="65" dirty="0">
                <a:uFill>
                  <a:solidFill>
                    <a:srgbClr val="60645D"/>
                  </a:solidFill>
                </a:uFill>
                <a:cs typeface="Times New Roman"/>
              </a:rPr>
              <a:t> </a:t>
            </a:r>
            <a:r>
              <a:rPr sz="2000" u="heavy" spc="-10" dirty="0">
                <a:uFill>
                  <a:solidFill>
                    <a:srgbClr val="60645D"/>
                  </a:solidFill>
                </a:uFill>
                <a:cs typeface="Times New Roman"/>
              </a:rPr>
              <a:t>integrity</a:t>
            </a:r>
            <a:endParaRPr sz="2000" dirty="0">
              <a:cs typeface="Times New Rom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99201E-41E6-3C1C-31FD-FC0EF2EC2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83" y="2778161"/>
            <a:ext cx="3657912" cy="239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7420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Drinking Water Act - SDWA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85A7DE-0EBB-4D0B-B0B7-25BEE439E243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92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Passed by Congress in 1974</a:t>
            </a:r>
          </a:p>
          <a:p>
            <a:r>
              <a:rPr lang="en-US" dirty="0"/>
              <a:t>Sets MCL (max contaminant level) for elements that threaten health</a:t>
            </a:r>
          </a:p>
          <a:p>
            <a:r>
              <a:rPr lang="en-US" dirty="0"/>
              <a:t>Delegates primacy (authority) to states to enforce</a:t>
            </a:r>
          </a:p>
          <a:p>
            <a:r>
              <a:rPr lang="en-US" dirty="0"/>
              <a:t>Provides grant funding</a:t>
            </a:r>
          </a:p>
          <a:p>
            <a:r>
              <a:rPr lang="en-US" dirty="0"/>
              <a:t>Monitors the states enforcement success</a:t>
            </a:r>
          </a:p>
          <a:p>
            <a:r>
              <a:rPr lang="en-US" dirty="0"/>
              <a:t>Provides research into contaminants and treatment effectiveness</a:t>
            </a:r>
          </a:p>
          <a:p>
            <a:r>
              <a:rPr lang="en-US" dirty="0"/>
              <a:t>Systems serving &gt;10,000 must send annual Consumer Confidence Report (CCR)</a:t>
            </a:r>
          </a:p>
        </p:txBody>
      </p:sp>
    </p:spTree>
    <p:extLst>
      <p:ext uri="{BB962C8B-B14F-4D97-AF65-F5344CB8AC3E}">
        <p14:creationId xmlns:p14="http://schemas.microsoft.com/office/powerpoint/2010/main" val="425015980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A0A04-89D6-4500-8EB1-78167005F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Public Water Systems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D208E-9E25-4AE3-9966-08157AF5F84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CAB526B-3747-4FC5-8231-C891D72AEA21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7A0EDF-6044-4076-83CA-932FF67D5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93</a:t>
            </a:fld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E1BAD1C-31D7-4F53-A4CA-F36AFC8436F0}"/>
              </a:ext>
            </a:extLst>
          </p:cNvPr>
          <p:cNvGraphicFramePr>
            <a:graphicFrameLocks noGrp="1"/>
          </p:cNvGraphicFramePr>
          <p:nvPr/>
        </p:nvGraphicFramePr>
        <p:xfrm>
          <a:off x="945599" y="1832495"/>
          <a:ext cx="7252802" cy="39237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5794">
                  <a:extLst>
                    <a:ext uri="{9D8B030D-6E8A-4147-A177-3AD203B41FA5}">
                      <a16:colId xmlns:a16="http://schemas.microsoft.com/office/drawing/2014/main" val="1856027328"/>
                    </a:ext>
                  </a:extLst>
                </a:gridCol>
                <a:gridCol w="729582">
                  <a:extLst>
                    <a:ext uri="{9D8B030D-6E8A-4147-A177-3AD203B41FA5}">
                      <a16:colId xmlns:a16="http://schemas.microsoft.com/office/drawing/2014/main" val="4063375888"/>
                    </a:ext>
                  </a:extLst>
                </a:gridCol>
                <a:gridCol w="1278854">
                  <a:extLst>
                    <a:ext uri="{9D8B030D-6E8A-4147-A177-3AD203B41FA5}">
                      <a16:colId xmlns:a16="http://schemas.microsoft.com/office/drawing/2014/main" val="1876147233"/>
                    </a:ext>
                  </a:extLst>
                </a:gridCol>
                <a:gridCol w="2258008">
                  <a:extLst>
                    <a:ext uri="{9D8B030D-6E8A-4147-A177-3AD203B41FA5}">
                      <a16:colId xmlns:a16="http://schemas.microsoft.com/office/drawing/2014/main" val="2192006848"/>
                    </a:ext>
                  </a:extLst>
                </a:gridCol>
                <a:gridCol w="2640564">
                  <a:extLst>
                    <a:ext uri="{9D8B030D-6E8A-4147-A177-3AD203B41FA5}">
                      <a16:colId xmlns:a16="http://schemas.microsoft.com/office/drawing/2014/main" val="3185596016"/>
                    </a:ext>
                  </a:extLst>
                </a:gridCol>
              </a:tblGrid>
              <a:tr h="1527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CLASSIFICATION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DESCRIPTION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EXAMPLES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44124"/>
                  </a:ext>
                </a:extLst>
              </a:tr>
              <a:tr h="684262"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Public Water System</a:t>
                      </a:r>
                    </a:p>
                  </a:txBody>
                  <a:tcPr vert="vert270"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Type I Community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Provides year-round service to ≥ 15 living units OR to ≥ 25 residents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Municipalities, subdivisions, apartments, condominiums, nursing homes, manufactured housing communities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3720272"/>
                  </a:ext>
                </a:extLst>
              </a:tr>
              <a:tr h="71913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Type II Noncommunity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Nontransient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Serves ≥ 25 of the SAME individuals on an average daily basis for &gt; 6 months per year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Places of employment, schools, day-care centers, bottled water sources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5526401"/>
                  </a:ext>
                </a:extLst>
              </a:tr>
              <a:tr h="76331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Transient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Serves ≥ 25 individuals or ≥ 15 service connections on an average daily basis for ≥ 60 days per 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Hotels, restaurants, campgrounds, churches, highway rest stops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5814473"/>
                  </a:ext>
                </a:extLst>
              </a:tr>
              <a:tr h="91864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Type III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Public water system that is not a Type I or Type 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Subdivisions, apartments, condominiums, duplexes, with 2-14 living units, facilities serving &lt; 25 individuals or open &lt; 60 days per year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240371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Private Water System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Serves a single living 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Single family home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07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07414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Drinking Water Act - SDWA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85A7DE-0EBB-4D0B-B0B7-25BEE439E243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94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Community Water System</a:t>
            </a:r>
          </a:p>
          <a:p>
            <a:pPr lvl="1"/>
            <a:r>
              <a:rPr lang="en-US" dirty="0"/>
              <a:t>Municipal systems</a:t>
            </a:r>
          </a:p>
          <a:p>
            <a:pPr lvl="1"/>
            <a:r>
              <a:rPr lang="en-US" dirty="0"/>
              <a:t>Rural water districts</a:t>
            </a:r>
          </a:p>
          <a:p>
            <a:pPr lvl="1"/>
            <a:r>
              <a:rPr lang="en-US" dirty="0"/>
              <a:t>Mobile home parks</a:t>
            </a:r>
          </a:p>
          <a:p>
            <a:pPr lvl="1"/>
            <a:r>
              <a:rPr lang="en-US" dirty="0"/>
              <a:t>Serving 15 or more homes</a:t>
            </a:r>
          </a:p>
        </p:txBody>
      </p:sp>
    </p:spTree>
    <p:extLst>
      <p:ext uri="{BB962C8B-B14F-4D97-AF65-F5344CB8AC3E}">
        <p14:creationId xmlns:p14="http://schemas.microsoft.com/office/powerpoint/2010/main" val="327821978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Drinking Water Act - SDWA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85A7DE-0EBB-4D0B-B0B7-25BEE439E243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95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Nontransient</a:t>
            </a:r>
            <a:r>
              <a:rPr lang="en-US" dirty="0"/>
              <a:t>, </a:t>
            </a:r>
            <a:r>
              <a:rPr lang="en-US" dirty="0" err="1"/>
              <a:t>Noncommunity</a:t>
            </a:r>
            <a:r>
              <a:rPr lang="en-US" dirty="0"/>
              <a:t> Water System</a:t>
            </a:r>
          </a:p>
          <a:p>
            <a:pPr lvl="1"/>
            <a:r>
              <a:rPr lang="en-US" dirty="0"/>
              <a:t>Schools</a:t>
            </a:r>
          </a:p>
          <a:p>
            <a:pPr lvl="1"/>
            <a:r>
              <a:rPr lang="en-US" dirty="0"/>
              <a:t>Factories</a:t>
            </a:r>
          </a:p>
          <a:p>
            <a:pPr lvl="1"/>
            <a:r>
              <a:rPr lang="en-US" dirty="0"/>
              <a:t>Office buildings</a:t>
            </a:r>
          </a:p>
          <a:p>
            <a:pPr lvl="1"/>
            <a:r>
              <a:rPr lang="en-US" dirty="0"/>
              <a:t>Serving on average at least 25 people who do not live there</a:t>
            </a:r>
          </a:p>
          <a:p>
            <a:pPr lvl="1"/>
            <a:r>
              <a:rPr lang="en-US" dirty="0"/>
              <a:t>Same population uses the water at least 6 months per year</a:t>
            </a:r>
          </a:p>
        </p:txBody>
      </p:sp>
    </p:spTree>
    <p:extLst>
      <p:ext uri="{BB962C8B-B14F-4D97-AF65-F5344CB8AC3E}">
        <p14:creationId xmlns:p14="http://schemas.microsoft.com/office/powerpoint/2010/main" val="54104623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Drinking Water Act - SDWA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85A7DE-0EBB-4D0B-B0B7-25BEE439E243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96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Transient/Non-community water system</a:t>
            </a:r>
          </a:p>
          <a:p>
            <a:pPr lvl="1"/>
            <a:r>
              <a:rPr lang="en-US" dirty="0"/>
              <a:t>Parks</a:t>
            </a:r>
          </a:p>
          <a:p>
            <a:pPr lvl="1"/>
            <a:r>
              <a:rPr lang="en-US" dirty="0"/>
              <a:t>Motels</a:t>
            </a:r>
          </a:p>
          <a:p>
            <a:pPr lvl="1"/>
            <a:r>
              <a:rPr lang="en-US" dirty="0"/>
              <a:t>Restaurants</a:t>
            </a:r>
          </a:p>
          <a:p>
            <a:pPr lvl="1"/>
            <a:r>
              <a:rPr lang="en-US" dirty="0"/>
              <a:t>Churches</a:t>
            </a:r>
          </a:p>
          <a:p>
            <a:pPr lvl="1"/>
            <a:r>
              <a:rPr lang="en-US" dirty="0"/>
              <a:t>Own water system and serve at least 25 people </a:t>
            </a:r>
          </a:p>
          <a:p>
            <a:pPr lvl="1"/>
            <a:r>
              <a:rPr lang="en-US" dirty="0"/>
              <a:t>People only use water there occasionally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18839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SDWA – Regulation of Contaminants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85A7DE-0EBB-4D0B-B0B7-25BEE439E243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97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National Primary Drinking Water Standards – sets MCL or required treatment technique for contaminants that have adverse HEALTH effects</a:t>
            </a:r>
          </a:p>
          <a:p>
            <a:r>
              <a:rPr lang="en-US" dirty="0"/>
              <a:t>National Secondary Drinking Water Standards – sets standards on issues that effect taste, odor, or color, but are not known to have health effects, but negatively influence customers acceptance of water.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14021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SDWA – National Secondary Standards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85A7DE-0EBB-4D0B-B0B7-25BEE439E243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98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4158" y="1825625"/>
            <a:ext cx="42156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3051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SDWA – Adverse Effects of National </a:t>
            </a:r>
            <a:br>
              <a:rPr lang="en-US" dirty="0"/>
            </a:br>
            <a:r>
              <a:rPr lang="en-US" dirty="0"/>
              <a:t>Secondary Standards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85A7DE-0EBB-4D0B-B0B7-25BEE439E243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098EBF-A305-4F95-8266-4E4EBE972EF7}" type="slidenum">
              <a:rPr lang="en-US" smtClean="0"/>
              <a:pPr/>
              <a:t>99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995269"/>
            <a:ext cx="7886700" cy="401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264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52563</TotalTime>
  <Words>5365</Words>
  <Application>Microsoft Office PowerPoint</Application>
  <PresentationFormat>On-screen Show (4:3)</PresentationFormat>
  <Paragraphs>1089</Paragraphs>
  <Slides>143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143</vt:i4>
      </vt:variant>
    </vt:vector>
  </HeadingPairs>
  <TitlesOfParts>
    <vt:vector size="153" baseType="lpstr">
      <vt:lpstr>Arial</vt:lpstr>
      <vt:lpstr>Arial Narrow</vt:lpstr>
      <vt:lpstr>Calibri</vt:lpstr>
      <vt:lpstr>Calibri Light</vt:lpstr>
      <vt:lpstr>Franklin Gothic Demi</vt:lpstr>
      <vt:lpstr>Franklin Gothic Demi Cond</vt:lpstr>
      <vt:lpstr>Franklin Gothic Heavy</vt:lpstr>
      <vt:lpstr>Franklin Gothic Medium Cond</vt:lpstr>
      <vt:lpstr>Times New Roman</vt:lpstr>
      <vt:lpstr>Office Theme</vt:lpstr>
      <vt:lpstr>PowerPoint Presentation</vt:lpstr>
      <vt:lpstr>ELGE Formula Sheet 1/6</vt:lpstr>
      <vt:lpstr>ELGE Formula Sheet 2/6</vt:lpstr>
      <vt:lpstr>ELGE Formula Sheet 3/6</vt:lpstr>
      <vt:lpstr>ELGE Formula Sheet 4/6</vt:lpstr>
      <vt:lpstr>ELGE Formula Sheet 5/6</vt:lpstr>
      <vt:lpstr>ELGE Formula Sheet 6/6</vt:lpstr>
      <vt:lpstr>ELGE Study Guide</vt:lpstr>
      <vt:lpstr>ELGE Study Guide</vt:lpstr>
      <vt:lpstr>ELGE Study Guide</vt:lpstr>
      <vt:lpstr>CHLORINATION</vt:lpstr>
      <vt:lpstr>Importance of Chlorination</vt:lpstr>
      <vt:lpstr>Chlorination</vt:lpstr>
      <vt:lpstr>Chlorination - Breakpoint</vt:lpstr>
      <vt:lpstr>Chlorination Safety</vt:lpstr>
      <vt:lpstr>CONTINGENCIES AND EMERGENCIES/SECURITY</vt:lpstr>
      <vt:lpstr>Contingencies Emergency Security</vt:lpstr>
      <vt:lpstr>Contingencies Emergency Security</vt:lpstr>
      <vt:lpstr>Contingencies Emergency Security</vt:lpstr>
      <vt:lpstr>Contingencies Emergency Security</vt:lpstr>
      <vt:lpstr>CORROSION CONTROL</vt:lpstr>
      <vt:lpstr>Corrosion Control</vt:lpstr>
      <vt:lpstr>Corrosion Control - Galvanic Series</vt:lpstr>
      <vt:lpstr>Corrosion Control Water Storage Tanks</vt:lpstr>
      <vt:lpstr>Corrosion</vt:lpstr>
      <vt:lpstr>Impact of Water Characteristics on Lead Corrosion </vt:lpstr>
      <vt:lpstr>CROSS CONNECTION CONTROL</vt:lpstr>
      <vt:lpstr>Cross Connection Control</vt:lpstr>
      <vt:lpstr>Cross Connection Basic Program</vt:lpstr>
      <vt:lpstr>Cross Connection Basic Program</vt:lpstr>
      <vt:lpstr>Backflow Prevention Devices</vt:lpstr>
      <vt:lpstr>Backflow Prevention Devices</vt:lpstr>
      <vt:lpstr>Backflow Prevention</vt:lpstr>
      <vt:lpstr>CUSTOMER RELATIONS</vt:lpstr>
      <vt:lpstr>Customer Relations</vt:lpstr>
      <vt:lpstr>HYDRANTS</vt:lpstr>
      <vt:lpstr>Hydrants</vt:lpstr>
      <vt:lpstr>Hydrants</vt:lpstr>
      <vt:lpstr>Hydrants</vt:lpstr>
      <vt:lpstr>Hydrant Inspections</vt:lpstr>
      <vt:lpstr>Hydrant Inspections</vt:lpstr>
      <vt:lpstr>Classifications and Markings of Municipal Fire Hydrants</vt:lpstr>
      <vt:lpstr>HYDRAULICS</vt:lpstr>
      <vt:lpstr>Water Rules to Live By </vt:lpstr>
      <vt:lpstr>Hydraulics</vt:lpstr>
      <vt:lpstr>Hydraulics</vt:lpstr>
      <vt:lpstr>Hydraulics - Water Hammer</vt:lpstr>
      <vt:lpstr>Hydraulic Grade Line</vt:lpstr>
      <vt:lpstr>Hydraulic Grade Line</vt:lpstr>
      <vt:lpstr>Hydraulic Grade Line</vt:lpstr>
      <vt:lpstr>INSTRUMENTATION</vt:lpstr>
      <vt:lpstr>Instrumentation</vt:lpstr>
      <vt:lpstr>MANAGEMENT</vt:lpstr>
      <vt:lpstr>Management</vt:lpstr>
      <vt:lpstr>Operational Reporting, Standards and Metrics – Non Revenue Water 2019</vt:lpstr>
      <vt:lpstr>WATER METERS</vt:lpstr>
      <vt:lpstr>Water Meters</vt:lpstr>
      <vt:lpstr>Water Meters</vt:lpstr>
      <vt:lpstr>Water Meters</vt:lpstr>
      <vt:lpstr>MICROBIOLOGY</vt:lpstr>
      <vt:lpstr>Microbiology</vt:lpstr>
      <vt:lpstr>OPERATIONS AND MAINTENANCE</vt:lpstr>
      <vt:lpstr>Operator's Responsibilities </vt:lpstr>
      <vt:lpstr>Operations and Maintenance</vt:lpstr>
      <vt:lpstr>PIPES AND JOINTS</vt:lpstr>
      <vt:lpstr>Pipes and Joints</vt:lpstr>
      <vt:lpstr>PUMPS AND MOTORS</vt:lpstr>
      <vt:lpstr>Pumps and Motors</vt:lpstr>
      <vt:lpstr>Pumps and Motors</vt:lpstr>
      <vt:lpstr>Pumps and Motors – Centrifugal Cutaway</vt:lpstr>
      <vt:lpstr>Pumps and Motors – Radial vs Axial</vt:lpstr>
      <vt:lpstr>Centrifugal Pump – Troubleshooting</vt:lpstr>
      <vt:lpstr>RECORD KEEPING</vt:lpstr>
      <vt:lpstr>Record Keeping</vt:lpstr>
      <vt:lpstr>SAFETY</vt:lpstr>
      <vt:lpstr>Safety</vt:lpstr>
      <vt:lpstr>Safety – Trenching/Shoring</vt:lpstr>
      <vt:lpstr>Safety – Confined Space</vt:lpstr>
      <vt:lpstr>Lower Explosive Limit and Upper Explosive Limit</vt:lpstr>
      <vt:lpstr>Safety – Trenching/Shoring</vt:lpstr>
      <vt:lpstr>Safety – Trenching/Shoring</vt:lpstr>
      <vt:lpstr>Confined Spaces</vt:lpstr>
      <vt:lpstr>Traffic Control</vt:lpstr>
      <vt:lpstr>Traffic Control</vt:lpstr>
      <vt:lpstr>SAMPLING</vt:lpstr>
      <vt:lpstr>Sampling – Required Sample Information</vt:lpstr>
      <vt:lpstr>Sampling – Sample Types</vt:lpstr>
      <vt:lpstr>Sampling – Misc</vt:lpstr>
      <vt:lpstr>Sampling – Lead and Copper</vt:lpstr>
      <vt:lpstr>SAFE DRINKING WATER ACT</vt:lpstr>
      <vt:lpstr>Why are these in place? </vt:lpstr>
      <vt:lpstr>Safe Drinking Water Act - SDWA</vt:lpstr>
      <vt:lpstr>Types of Public Water Systems</vt:lpstr>
      <vt:lpstr>Safe Drinking Water Act - SDWA</vt:lpstr>
      <vt:lpstr>Safe Drinking Water Act - SDWA</vt:lpstr>
      <vt:lpstr>Safe Drinking Water Act - SDWA</vt:lpstr>
      <vt:lpstr>SDWA – Regulation of Contaminants</vt:lpstr>
      <vt:lpstr>SDWA – National Secondary Standards</vt:lpstr>
      <vt:lpstr>SDWA – Adverse Effects of National  Secondary Standards</vt:lpstr>
      <vt:lpstr>SDWA – Adverse Effects of National  Secondary Standards</vt:lpstr>
      <vt:lpstr>SDWA – Regulation of Contaminants</vt:lpstr>
      <vt:lpstr>SDWA Microbiology Primary Standards</vt:lpstr>
      <vt:lpstr>Public Notifications</vt:lpstr>
      <vt:lpstr>Part 7 of Act 399 </vt:lpstr>
      <vt:lpstr>STORAGE</vt:lpstr>
      <vt:lpstr>Storage</vt:lpstr>
      <vt:lpstr>Why Do We Need Storage Tanks? </vt:lpstr>
      <vt:lpstr>VALVES</vt:lpstr>
      <vt:lpstr>Valves</vt:lpstr>
      <vt:lpstr>WATER MAIN INSTALLATION</vt:lpstr>
      <vt:lpstr>Water Main Installation</vt:lpstr>
      <vt:lpstr>Water and Sewer Separation</vt:lpstr>
      <vt:lpstr>Thrust Blocks</vt:lpstr>
      <vt:lpstr>Flushing</vt:lpstr>
      <vt:lpstr>Pressure Testing</vt:lpstr>
      <vt:lpstr>Prior to Testing</vt:lpstr>
      <vt:lpstr>Minimum Test Pressure</vt:lpstr>
      <vt:lpstr>During the Test</vt:lpstr>
      <vt:lpstr>Disinfection of Water Mains</vt:lpstr>
      <vt:lpstr>Continuous Feed Method</vt:lpstr>
      <vt:lpstr>Tablet Method</vt:lpstr>
      <vt:lpstr>Slug Method</vt:lpstr>
      <vt:lpstr>Bacteriological Testing</vt:lpstr>
      <vt:lpstr>Final Connection to Existing Mains</vt:lpstr>
      <vt:lpstr>Ethics</vt:lpstr>
      <vt:lpstr>Types of Public Water Systems</vt:lpstr>
      <vt:lpstr>RTCR Repeat Monitoring</vt:lpstr>
      <vt:lpstr>Common System Layouts </vt:lpstr>
      <vt:lpstr>Watermain Installation </vt:lpstr>
      <vt:lpstr>Trench Excavation and Preparation </vt:lpstr>
      <vt:lpstr>Backfilling</vt:lpstr>
      <vt:lpstr>Flushing</vt:lpstr>
      <vt:lpstr>Leakage Formula for DI and PVC </vt:lpstr>
      <vt:lpstr>Final Connection to Existing Mains </vt:lpstr>
      <vt:lpstr>LEAD AND COPPER</vt:lpstr>
      <vt:lpstr>Acronym Definition Slide </vt:lpstr>
      <vt:lpstr>Determining the Difference</vt:lpstr>
      <vt:lpstr>Problem 1-Calculating 90th percentile  </vt:lpstr>
      <vt:lpstr>Action Level Exceedance for Lead </vt:lpstr>
      <vt:lpstr>ETHICS</vt:lpstr>
      <vt:lpstr>Ethics Violations - Misrepresentation</vt:lpstr>
      <vt:lpstr>Ethics Violations - Falsification</vt:lpstr>
      <vt:lpstr>PowerPoint Presentation</vt:lpstr>
    </vt:vector>
  </TitlesOfParts>
  <Company>Detroit Water and Sewerage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Peckinpaugh</dc:creator>
  <cp:lastModifiedBy>Samuel Smalley</cp:lastModifiedBy>
  <cp:revision>1079</cp:revision>
  <cp:lastPrinted>2020-02-11T16:37:50Z</cp:lastPrinted>
  <dcterms:created xsi:type="dcterms:W3CDTF">2016-04-19T17:03:52Z</dcterms:created>
  <dcterms:modified xsi:type="dcterms:W3CDTF">2023-08-09T16:44:35Z</dcterms:modified>
</cp:coreProperties>
</file>